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0" r:id="rId4"/>
    <p:sldId id="283" r:id="rId5"/>
    <p:sldId id="284" r:id="rId6"/>
    <p:sldId id="271" r:id="rId7"/>
    <p:sldId id="263" r:id="rId8"/>
    <p:sldId id="266" r:id="rId9"/>
    <p:sldId id="281" r:id="rId10"/>
    <p:sldId id="265" r:id="rId11"/>
    <p:sldId id="278" r:id="rId12"/>
    <p:sldId id="279" r:id="rId13"/>
    <p:sldId id="280" r:id="rId14"/>
    <p:sldId id="264" r:id="rId15"/>
    <p:sldId id="267" r:id="rId16"/>
    <p:sldId id="282" r:id="rId17"/>
    <p:sldId id="273" r:id="rId18"/>
    <p:sldId id="261" r:id="rId19"/>
    <p:sldId id="262" r:id="rId20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7" autoAdjust="0"/>
    <p:restoredTop sz="83484" autoAdjust="0"/>
  </p:normalViewPr>
  <p:slideViewPr>
    <p:cSldViewPr snapToGrid="0">
      <p:cViewPr varScale="1">
        <p:scale>
          <a:sx n="52" d="100"/>
          <a:sy n="52" d="100"/>
        </p:scale>
        <p:origin x="1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047389909594567E-2"/>
                  <c:y val="-1.3732675316515948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49445902595509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84660250801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6003207932341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03280839895013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66405657626130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085443277923592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427032662583843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4901574803149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519893554972294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98825167687372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2047725284339457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23492636337124526"/>
                  <c:y val="-3.433168829128986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27242417614464859"/>
                  <c:y val="-3.433168829128986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28881802274715646"/>
                  <c:y val="3.74531835205989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A5F-489C-BD61-BAF555C9D77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.3508352289297171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A5F-489C-BD61-BAF555C9D7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Sheet1!$A$30:$A$45</c:f>
              <c:strCache>
                <c:ptCount val="16"/>
                <c:pt idx="0">
                  <c:v>Stroke</c:v>
                </c:pt>
                <c:pt idx="1">
                  <c:v>Other Mental Health</c:v>
                </c:pt>
                <c:pt idx="2">
                  <c:v>Chronic Lung</c:v>
                </c:pt>
                <c:pt idx="3">
                  <c:v>Cancer</c:v>
                </c:pt>
                <c:pt idx="4">
                  <c:v>Heart Trouble / Angina</c:v>
                </c:pt>
                <c:pt idx="5">
                  <c:v>Diabetes</c:v>
                </c:pt>
                <c:pt idx="6">
                  <c:v>Asthma</c:v>
                </c:pt>
                <c:pt idx="7">
                  <c:v>Pre Diabetes</c:v>
                </c:pt>
                <c:pt idx="8">
                  <c:v>Anxiety</c:v>
                </c:pt>
                <c:pt idx="9">
                  <c:v>Depression </c:v>
                </c:pt>
                <c:pt idx="10">
                  <c:v>Arthritis</c:v>
                </c:pt>
                <c:pt idx="11">
                  <c:v>Any Mental Health</c:v>
                </c:pt>
                <c:pt idx="12">
                  <c:v>High Cholesterol</c:v>
                </c:pt>
                <c:pt idx="13">
                  <c:v>Obese BMI</c:v>
                </c:pt>
                <c:pt idx="14">
                  <c:v>High Blood Pressure</c:v>
                </c:pt>
                <c:pt idx="15">
                  <c:v>Overweight BMI</c:v>
                </c:pt>
              </c:strCache>
            </c:strRef>
          </c:cat>
          <c:val>
            <c:numRef>
              <c:f>Sheet1!$B$30:$B$45</c:f>
              <c:numCache>
                <c:formatCode>General</c:formatCode>
                <c:ptCount val="16"/>
                <c:pt idx="0">
                  <c:v>2.8</c:v>
                </c:pt>
                <c:pt idx="1">
                  <c:v>2.9</c:v>
                </c:pt>
                <c:pt idx="2">
                  <c:v>3.6</c:v>
                </c:pt>
                <c:pt idx="3">
                  <c:v>9.6</c:v>
                </c:pt>
                <c:pt idx="4">
                  <c:v>10.5</c:v>
                </c:pt>
                <c:pt idx="5">
                  <c:v>11.1</c:v>
                </c:pt>
                <c:pt idx="6">
                  <c:v>12</c:v>
                </c:pt>
                <c:pt idx="7">
                  <c:v>16.2</c:v>
                </c:pt>
                <c:pt idx="8">
                  <c:v>16.8</c:v>
                </c:pt>
                <c:pt idx="9">
                  <c:v>17.2</c:v>
                </c:pt>
                <c:pt idx="10">
                  <c:v>23.5</c:v>
                </c:pt>
                <c:pt idx="11">
                  <c:v>24.3</c:v>
                </c:pt>
                <c:pt idx="12">
                  <c:v>29</c:v>
                </c:pt>
                <c:pt idx="13">
                  <c:v>33.4</c:v>
                </c:pt>
                <c:pt idx="14">
                  <c:v>36</c:v>
                </c:pt>
                <c:pt idx="15">
                  <c:v>43.2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A5F-489C-BD61-BAF555C9D7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25058296"/>
        <c:axId val="325058688"/>
      </c:barChart>
      <c:catAx>
        <c:axId val="325058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120" normalizeH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58688"/>
        <c:crosses val="autoZero"/>
        <c:auto val="1"/>
        <c:lblAlgn val="ctr"/>
        <c:lblOffset val="100"/>
        <c:noMultiLvlLbl val="0"/>
      </c:catAx>
      <c:valAx>
        <c:axId val="325058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505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Sheet1!$A$7:$G$7</c:f>
              <c:strCache>
                <c:ptCount val="7"/>
                <c:pt idx="0">
                  <c:v>Less than HS</c:v>
                </c:pt>
                <c:pt idx="1">
                  <c:v>HS Grad/GED</c:v>
                </c:pt>
                <c:pt idx="2">
                  <c:v>Trade School</c:v>
                </c:pt>
                <c:pt idx="3">
                  <c:v>Some College</c:v>
                </c:pt>
                <c:pt idx="4">
                  <c:v>Associate's Degree</c:v>
                </c:pt>
                <c:pt idx="5">
                  <c:v>Bachelor's Degree</c:v>
                </c:pt>
                <c:pt idx="6">
                  <c:v>Grad/Prof Degree</c:v>
                </c:pt>
              </c:strCache>
            </c:strRef>
          </c:cat>
          <c:val>
            <c:numRef>
              <c:f>Sheet1!$A$8:$G$8</c:f>
              <c:numCache>
                <c:formatCode>0.0%</c:formatCode>
                <c:ptCount val="7"/>
                <c:pt idx="0">
                  <c:v>7.3999999999999996E-2</c:v>
                </c:pt>
                <c:pt idx="1">
                  <c:v>0.34899999999999998</c:v>
                </c:pt>
                <c:pt idx="2">
                  <c:v>0.111</c:v>
                </c:pt>
                <c:pt idx="3">
                  <c:v>0.157</c:v>
                </c:pt>
                <c:pt idx="4">
                  <c:v>0.106</c:v>
                </c:pt>
                <c:pt idx="5">
                  <c:v>0.14499999999999999</c:v>
                </c:pt>
                <c:pt idx="6">
                  <c:v>5.8000000000000003E-2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76-4E0E-ACEA-151B87E18B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25059472"/>
        <c:axId val="327449920"/>
      </c:barChart>
      <c:catAx>
        <c:axId val="32505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49920"/>
        <c:crosses val="autoZero"/>
        <c:auto val="1"/>
        <c:lblAlgn val="ctr"/>
        <c:lblOffset val="100"/>
        <c:tickMarkSkip val="1"/>
        <c:noMultiLvlLbl val="0"/>
      </c:catAx>
      <c:valAx>
        <c:axId val="3274499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2505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Sheet1!$A$20:$A$25</c:f>
              <c:strCache>
                <c:ptCount val="6"/>
                <c:pt idx="0">
                  <c:v>&lt;$20,000</c:v>
                </c:pt>
                <c:pt idx="1">
                  <c:v>$20,000-
$34,999</c:v>
                </c:pt>
                <c:pt idx="2">
                  <c:v>$35,000-
$49,999</c:v>
                </c:pt>
                <c:pt idx="3">
                  <c:v>$50,000-
$74,999</c:v>
                </c:pt>
                <c:pt idx="4">
                  <c:v>$75,000-
$99,999</c:v>
                </c:pt>
                <c:pt idx="5">
                  <c:v>$100,000+</c:v>
                </c:pt>
              </c:strCache>
            </c:strRef>
          </c:cat>
          <c:val>
            <c:numRef>
              <c:f>Sheet1!$B$20:$B$25</c:f>
              <c:numCache>
                <c:formatCode>###0.0%</c:formatCode>
                <c:ptCount val="6"/>
                <c:pt idx="0">
                  <c:v>0.05</c:v>
                </c:pt>
                <c:pt idx="1">
                  <c:v>9.1999999999999998E-2</c:v>
                </c:pt>
                <c:pt idx="2">
                  <c:v>0.13900000000000001</c:v>
                </c:pt>
                <c:pt idx="3">
                  <c:v>0.23200000000000001</c:v>
                </c:pt>
                <c:pt idx="4">
                  <c:v>0.182</c:v>
                </c:pt>
                <c:pt idx="5">
                  <c:v>0.30399999999999999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9B-48DA-BB70-9F36AC1655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27450704"/>
        <c:axId val="327451096"/>
      </c:barChart>
      <c:catAx>
        <c:axId val="32745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51096"/>
        <c:crosses val="autoZero"/>
        <c:auto val="1"/>
        <c:lblAlgn val="ctr"/>
        <c:lblOffset val="100"/>
        <c:noMultiLvlLbl val="0"/>
      </c:catAx>
      <c:valAx>
        <c:axId val="327451096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32745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Sheet1!$A$11:$A$17</c:f>
              <c:strCache>
                <c:ptCount val="7"/>
                <c:pt idx="0">
                  <c:v>Employed</c:v>
                </c:pt>
                <c:pt idx="1">
                  <c:v>Self-Employed</c:v>
                </c:pt>
                <c:pt idx="2">
                  <c:v>Unemployed</c:v>
                </c:pt>
                <c:pt idx="3">
                  <c:v>Homemaker/
Stay at home parent</c:v>
                </c:pt>
                <c:pt idx="4">
                  <c:v>Student</c:v>
                </c:pt>
                <c:pt idx="5">
                  <c:v>Retired</c:v>
                </c:pt>
                <c:pt idx="6">
                  <c:v>Unable to work</c:v>
                </c:pt>
              </c:strCache>
            </c:strRef>
          </c:cat>
          <c:val>
            <c:numRef>
              <c:f>Sheet1!$B$11:$B$17</c:f>
              <c:numCache>
                <c:formatCode>###0.0%</c:formatCode>
                <c:ptCount val="7"/>
                <c:pt idx="0">
                  <c:v>0.63400000000000001</c:v>
                </c:pt>
                <c:pt idx="1">
                  <c:v>0.05</c:v>
                </c:pt>
                <c:pt idx="2">
                  <c:v>0.01</c:v>
                </c:pt>
                <c:pt idx="3">
                  <c:v>5.0999999999999997E-2</c:v>
                </c:pt>
                <c:pt idx="4" formatCode="0.0%">
                  <c:v>7.3999999999999996E-2</c:v>
                </c:pt>
                <c:pt idx="5">
                  <c:v>0.20399999999999999</c:v>
                </c:pt>
                <c:pt idx="6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34-47E7-AB90-EBBB979FAF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27451880"/>
        <c:axId val="327452272"/>
      </c:barChart>
      <c:catAx>
        <c:axId val="32745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52272"/>
        <c:crosses val="autoZero"/>
        <c:auto val="1"/>
        <c:lblAlgn val="ctr"/>
        <c:lblOffset val="100"/>
        <c:noMultiLvlLbl val="0"/>
      </c:catAx>
      <c:valAx>
        <c:axId val="327452272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32745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499D4-5B17-41C7-999F-1375F8C57980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9A446DB-F682-4DC0-87A8-0D2DFBE567B1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Understand 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health problems</a:t>
          </a:r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, challenges</a:t>
          </a:r>
          <a:endParaRPr lang="en-US" sz="2000" dirty="0">
            <a:solidFill>
              <a:schemeClr val="bg2">
                <a:lumMod val="50000"/>
              </a:schemeClr>
            </a:solidFill>
          </a:endParaRPr>
        </a:p>
      </dgm:t>
    </dgm:pt>
    <dgm:pt modelId="{D52104B1-4BE3-4A84-9CEF-5B52D8432D64}" type="parTrans" cxnId="{9B0F7C6B-A9BE-455D-947B-E3D6513732B6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834478E0-3DBD-4B7A-ABEE-19A155EA9966}" type="sibTrans" cxnId="{9B0F7C6B-A9BE-455D-947B-E3D6513732B6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296BDF0B-7F0F-4ED8-BBC7-44D5BA190311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Identify 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strengths</a:t>
          </a:r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, 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gains</a:t>
          </a:r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 in health status</a:t>
          </a:r>
          <a:endParaRPr lang="en-US" sz="2000" dirty="0">
            <a:solidFill>
              <a:schemeClr val="bg2">
                <a:lumMod val="50000"/>
              </a:schemeClr>
            </a:solidFill>
          </a:endParaRPr>
        </a:p>
      </dgm:t>
    </dgm:pt>
    <dgm:pt modelId="{F6C54B46-43AF-4680-89A5-DF0FD48B886D}" type="parTrans" cxnId="{6FBF4519-9486-49F4-92D1-C5C5C6AE402A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5240C569-741E-4940-A171-DD9FBEC2D08C}" type="sibTrans" cxnId="{6FBF4519-9486-49F4-92D1-C5C5C6AE402A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78873008-F5F4-4DC1-8631-BAE1DB96665F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Learn 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community perceptions </a:t>
          </a:r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about health-related issues</a:t>
          </a:r>
          <a:endParaRPr lang="en-US" sz="2000" dirty="0">
            <a:solidFill>
              <a:schemeClr val="bg2">
                <a:lumMod val="50000"/>
              </a:schemeClr>
            </a:solidFill>
          </a:endParaRPr>
        </a:p>
      </dgm:t>
    </dgm:pt>
    <dgm:pt modelId="{B31F826D-1F67-4F81-AD3E-7C003659DDA5}" type="parTrans" cxnId="{17B389F6-DD2A-49FA-8971-45DB0DC70449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8759C367-F5E2-47FC-B802-8B0D9CB94F6E}" type="sibTrans" cxnId="{17B389F6-DD2A-49FA-8971-45DB0DC70449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DEE7941A-0C4C-4690-A1ED-BEFC271A2858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Use data to 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establish priorities</a:t>
          </a:r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, 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improve systems</a:t>
          </a:r>
          <a:endParaRPr lang="en-US" sz="2000" dirty="0">
            <a:solidFill>
              <a:schemeClr val="bg2">
                <a:lumMod val="50000"/>
              </a:schemeClr>
            </a:solidFill>
          </a:endParaRPr>
        </a:p>
      </dgm:t>
    </dgm:pt>
    <dgm:pt modelId="{64D653DA-C6A9-4684-8122-501ED08EC44C}" type="parTrans" cxnId="{9798B715-18D5-44FB-996A-EDA5C699BD82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A714BFE5-86D9-4130-B368-D09CEFFE08FD}" type="sibTrans" cxnId="{9798B715-18D5-44FB-996A-EDA5C699BD82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542D747A-3313-46C4-BB29-2468F59AC8D1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Satisfy 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mandates and other requirements</a:t>
          </a:r>
          <a:endParaRPr lang="en-US" sz="2000" dirty="0">
            <a:solidFill>
              <a:schemeClr val="bg2">
                <a:lumMod val="50000"/>
              </a:schemeClr>
            </a:solidFill>
          </a:endParaRPr>
        </a:p>
      </dgm:t>
    </dgm:pt>
    <dgm:pt modelId="{B139AC18-0B57-4BED-812C-5E4E5B795AFA}" type="parTrans" cxnId="{7D175ED4-0E88-4DBF-8D92-5A8C8462DA9C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65F35BDE-9223-4B73-A7E0-17D7924F7C55}" type="sibTrans" cxnId="{7D175ED4-0E88-4DBF-8D92-5A8C8462DA9C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36533F08-9080-4EEE-9F90-D0560448E108}" type="pres">
      <dgm:prSet presAssocID="{571499D4-5B17-41C7-999F-1375F8C579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1B68D4-B722-4AC1-9AAB-E773BDEBC906}" type="pres">
      <dgm:prSet presAssocID="{69A446DB-F682-4DC0-87A8-0D2DFBE567B1}" presName="node" presStyleLbl="node1" presStyleIdx="0" presStyleCnt="5" custScaleY="298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7ACEC-CC58-4CA0-9E44-71040DB862E0}" type="pres">
      <dgm:prSet presAssocID="{834478E0-3DBD-4B7A-ABEE-19A155EA996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B64E9E8-1FBB-489B-AEF2-E7CCE521C934}" type="pres">
      <dgm:prSet presAssocID="{834478E0-3DBD-4B7A-ABEE-19A155EA996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203B126-6FC9-4839-8DC8-1A8DE8DAFB98}" type="pres">
      <dgm:prSet presAssocID="{296BDF0B-7F0F-4ED8-BBC7-44D5BA190311}" presName="node" presStyleLbl="node1" presStyleIdx="1" presStyleCnt="5" custScaleY="298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C2642-6FAD-4514-909A-30C55086FE3B}" type="pres">
      <dgm:prSet presAssocID="{5240C569-741E-4940-A171-DD9FBEC2D08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70AF124-ED48-4D12-AB89-24605B5ED0E4}" type="pres">
      <dgm:prSet presAssocID="{5240C569-741E-4940-A171-DD9FBEC2D08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348B300-2FF5-432F-9D7E-25336F503705}" type="pres">
      <dgm:prSet presAssocID="{78873008-F5F4-4DC1-8631-BAE1DB96665F}" presName="node" presStyleLbl="node1" presStyleIdx="2" presStyleCnt="5" custScaleY="298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44EFB-C5CA-4906-8565-758E424A4E93}" type="pres">
      <dgm:prSet presAssocID="{8759C367-F5E2-47FC-B802-8B0D9CB94F6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7C53B3F-D10E-4AF2-9792-45389622992C}" type="pres">
      <dgm:prSet presAssocID="{8759C367-F5E2-47FC-B802-8B0D9CB94F6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526697-B38C-43EF-BDEE-D0C344CB4CAD}" type="pres">
      <dgm:prSet presAssocID="{DEE7941A-0C4C-4690-A1ED-BEFC271A2858}" presName="node" presStyleLbl="node1" presStyleIdx="3" presStyleCnt="5" custScaleY="298941" custLinFactNeighborY="1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2C16A-4BA9-425B-BC03-129477A8F292}" type="pres">
      <dgm:prSet presAssocID="{A714BFE5-86D9-4130-B368-D09CEFFE08F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2D0EDF8-124A-40D7-BFCD-7DD7700C1401}" type="pres">
      <dgm:prSet presAssocID="{A714BFE5-86D9-4130-B368-D09CEFFE08F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607860D-8EA8-4252-89DA-F2F6DC38B1D5}" type="pres">
      <dgm:prSet presAssocID="{542D747A-3313-46C4-BB29-2468F59AC8D1}" presName="node" presStyleLbl="node1" presStyleIdx="4" presStyleCnt="5" custScaleY="296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98B715-18D5-44FB-996A-EDA5C699BD82}" srcId="{571499D4-5B17-41C7-999F-1375F8C57980}" destId="{DEE7941A-0C4C-4690-A1ED-BEFC271A2858}" srcOrd="3" destOrd="0" parTransId="{64D653DA-C6A9-4684-8122-501ED08EC44C}" sibTransId="{A714BFE5-86D9-4130-B368-D09CEFFE08FD}"/>
    <dgm:cxn modelId="{56DF7A7F-5E72-483B-85DC-B33727FDC821}" type="presOf" srcId="{8759C367-F5E2-47FC-B802-8B0D9CB94F6E}" destId="{04D44EFB-C5CA-4906-8565-758E424A4E93}" srcOrd="0" destOrd="0" presId="urn:microsoft.com/office/officeart/2005/8/layout/process1"/>
    <dgm:cxn modelId="{DB65BEB6-944E-4278-A094-7DDD01642535}" type="presOf" srcId="{A714BFE5-86D9-4130-B368-D09CEFFE08FD}" destId="{22C2C16A-4BA9-425B-BC03-129477A8F292}" srcOrd="0" destOrd="0" presId="urn:microsoft.com/office/officeart/2005/8/layout/process1"/>
    <dgm:cxn modelId="{4515AE5C-6FB8-4CCC-ABFE-29A9C87C18CA}" type="presOf" srcId="{571499D4-5B17-41C7-999F-1375F8C57980}" destId="{36533F08-9080-4EEE-9F90-D0560448E108}" srcOrd="0" destOrd="0" presId="urn:microsoft.com/office/officeart/2005/8/layout/process1"/>
    <dgm:cxn modelId="{9B0F7C6B-A9BE-455D-947B-E3D6513732B6}" srcId="{571499D4-5B17-41C7-999F-1375F8C57980}" destId="{69A446DB-F682-4DC0-87A8-0D2DFBE567B1}" srcOrd="0" destOrd="0" parTransId="{D52104B1-4BE3-4A84-9CEF-5B52D8432D64}" sibTransId="{834478E0-3DBD-4B7A-ABEE-19A155EA9966}"/>
    <dgm:cxn modelId="{7173DD7D-6B66-4136-AC58-69E8F77E9CD1}" type="presOf" srcId="{78873008-F5F4-4DC1-8631-BAE1DB96665F}" destId="{5348B300-2FF5-432F-9D7E-25336F503705}" srcOrd="0" destOrd="0" presId="urn:microsoft.com/office/officeart/2005/8/layout/process1"/>
    <dgm:cxn modelId="{46567D32-65D8-4BDB-9F32-9D3604BDD2FC}" type="presOf" srcId="{542D747A-3313-46C4-BB29-2468F59AC8D1}" destId="{9607860D-8EA8-4252-89DA-F2F6DC38B1D5}" srcOrd="0" destOrd="0" presId="urn:microsoft.com/office/officeart/2005/8/layout/process1"/>
    <dgm:cxn modelId="{D58C6012-A8C2-42F6-B204-BFD65FE0793F}" type="presOf" srcId="{834478E0-3DBD-4B7A-ABEE-19A155EA9966}" destId="{88D7ACEC-CC58-4CA0-9E44-71040DB862E0}" srcOrd="0" destOrd="0" presId="urn:microsoft.com/office/officeart/2005/8/layout/process1"/>
    <dgm:cxn modelId="{5D0B3EEE-C17E-4B8D-91F2-B31B500F8D68}" type="presOf" srcId="{834478E0-3DBD-4B7A-ABEE-19A155EA9966}" destId="{AB64E9E8-1FBB-489B-AEF2-E7CCE521C934}" srcOrd="1" destOrd="0" presId="urn:microsoft.com/office/officeart/2005/8/layout/process1"/>
    <dgm:cxn modelId="{CC5EEA97-2DC1-430F-BA59-6CC6121C6CE2}" type="presOf" srcId="{5240C569-741E-4940-A171-DD9FBEC2D08C}" destId="{11AC2642-6FAD-4514-909A-30C55086FE3B}" srcOrd="0" destOrd="0" presId="urn:microsoft.com/office/officeart/2005/8/layout/process1"/>
    <dgm:cxn modelId="{E2714E1A-0E78-49FA-B064-A11ABF6BFC0A}" type="presOf" srcId="{A714BFE5-86D9-4130-B368-D09CEFFE08FD}" destId="{B2D0EDF8-124A-40D7-BFCD-7DD7700C1401}" srcOrd="1" destOrd="0" presId="urn:microsoft.com/office/officeart/2005/8/layout/process1"/>
    <dgm:cxn modelId="{7D175ED4-0E88-4DBF-8D92-5A8C8462DA9C}" srcId="{571499D4-5B17-41C7-999F-1375F8C57980}" destId="{542D747A-3313-46C4-BB29-2468F59AC8D1}" srcOrd="4" destOrd="0" parTransId="{B139AC18-0B57-4BED-812C-5E4E5B795AFA}" sibTransId="{65F35BDE-9223-4B73-A7E0-17D7924F7C55}"/>
    <dgm:cxn modelId="{1532A843-C743-4D5A-AB8D-D6C4834C7FE5}" type="presOf" srcId="{69A446DB-F682-4DC0-87A8-0D2DFBE567B1}" destId="{FA1B68D4-B722-4AC1-9AAB-E773BDEBC906}" srcOrd="0" destOrd="0" presId="urn:microsoft.com/office/officeart/2005/8/layout/process1"/>
    <dgm:cxn modelId="{6FBF4519-9486-49F4-92D1-C5C5C6AE402A}" srcId="{571499D4-5B17-41C7-999F-1375F8C57980}" destId="{296BDF0B-7F0F-4ED8-BBC7-44D5BA190311}" srcOrd="1" destOrd="0" parTransId="{F6C54B46-43AF-4680-89A5-DF0FD48B886D}" sibTransId="{5240C569-741E-4940-A171-DD9FBEC2D08C}"/>
    <dgm:cxn modelId="{17B389F6-DD2A-49FA-8971-45DB0DC70449}" srcId="{571499D4-5B17-41C7-999F-1375F8C57980}" destId="{78873008-F5F4-4DC1-8631-BAE1DB96665F}" srcOrd="2" destOrd="0" parTransId="{B31F826D-1F67-4F81-AD3E-7C003659DDA5}" sibTransId="{8759C367-F5E2-47FC-B802-8B0D9CB94F6E}"/>
    <dgm:cxn modelId="{A5D994DF-0781-4CB2-A1B0-FDFFDBA63B8A}" type="presOf" srcId="{5240C569-741E-4940-A171-DD9FBEC2D08C}" destId="{670AF124-ED48-4D12-AB89-24605B5ED0E4}" srcOrd="1" destOrd="0" presId="urn:microsoft.com/office/officeart/2005/8/layout/process1"/>
    <dgm:cxn modelId="{7A54CB5B-7D25-4DDE-A61B-35400585F8C3}" type="presOf" srcId="{8759C367-F5E2-47FC-B802-8B0D9CB94F6E}" destId="{07C53B3F-D10E-4AF2-9792-45389622992C}" srcOrd="1" destOrd="0" presId="urn:microsoft.com/office/officeart/2005/8/layout/process1"/>
    <dgm:cxn modelId="{8CF9F90B-98C3-48D2-92A8-68006DC42EE3}" type="presOf" srcId="{DEE7941A-0C4C-4690-A1ED-BEFC271A2858}" destId="{00526697-B38C-43EF-BDEE-D0C344CB4CAD}" srcOrd="0" destOrd="0" presId="urn:microsoft.com/office/officeart/2005/8/layout/process1"/>
    <dgm:cxn modelId="{677FF13B-0078-4E65-AD8C-3CE5DB299CE7}" type="presOf" srcId="{296BDF0B-7F0F-4ED8-BBC7-44D5BA190311}" destId="{6203B126-6FC9-4839-8DC8-1A8DE8DAFB98}" srcOrd="0" destOrd="0" presId="urn:microsoft.com/office/officeart/2005/8/layout/process1"/>
    <dgm:cxn modelId="{D788917E-2A59-486E-9DD8-3318E7EA73AE}" type="presParOf" srcId="{36533F08-9080-4EEE-9F90-D0560448E108}" destId="{FA1B68D4-B722-4AC1-9AAB-E773BDEBC906}" srcOrd="0" destOrd="0" presId="urn:microsoft.com/office/officeart/2005/8/layout/process1"/>
    <dgm:cxn modelId="{E92D535C-2F21-429A-88A8-F96A8050EA42}" type="presParOf" srcId="{36533F08-9080-4EEE-9F90-D0560448E108}" destId="{88D7ACEC-CC58-4CA0-9E44-71040DB862E0}" srcOrd="1" destOrd="0" presId="urn:microsoft.com/office/officeart/2005/8/layout/process1"/>
    <dgm:cxn modelId="{EA27BE7B-6322-47EB-9D7A-5F35D080DC4F}" type="presParOf" srcId="{88D7ACEC-CC58-4CA0-9E44-71040DB862E0}" destId="{AB64E9E8-1FBB-489B-AEF2-E7CCE521C934}" srcOrd="0" destOrd="0" presId="urn:microsoft.com/office/officeart/2005/8/layout/process1"/>
    <dgm:cxn modelId="{99C4A76C-7B49-47B8-B778-0767BAF68900}" type="presParOf" srcId="{36533F08-9080-4EEE-9F90-D0560448E108}" destId="{6203B126-6FC9-4839-8DC8-1A8DE8DAFB98}" srcOrd="2" destOrd="0" presId="urn:microsoft.com/office/officeart/2005/8/layout/process1"/>
    <dgm:cxn modelId="{179786B7-3962-4B0B-BF5F-B035E6825EE1}" type="presParOf" srcId="{36533F08-9080-4EEE-9F90-D0560448E108}" destId="{11AC2642-6FAD-4514-909A-30C55086FE3B}" srcOrd="3" destOrd="0" presId="urn:microsoft.com/office/officeart/2005/8/layout/process1"/>
    <dgm:cxn modelId="{D1D27E24-A6BF-4655-ADA2-3F4CDA49E6D7}" type="presParOf" srcId="{11AC2642-6FAD-4514-909A-30C55086FE3B}" destId="{670AF124-ED48-4D12-AB89-24605B5ED0E4}" srcOrd="0" destOrd="0" presId="urn:microsoft.com/office/officeart/2005/8/layout/process1"/>
    <dgm:cxn modelId="{C1411E3C-11C3-4F37-B8BC-CB65DDBDACF6}" type="presParOf" srcId="{36533F08-9080-4EEE-9F90-D0560448E108}" destId="{5348B300-2FF5-432F-9D7E-25336F503705}" srcOrd="4" destOrd="0" presId="urn:microsoft.com/office/officeart/2005/8/layout/process1"/>
    <dgm:cxn modelId="{88F9C330-F81D-41E4-9BCE-2CEA8F44AA1E}" type="presParOf" srcId="{36533F08-9080-4EEE-9F90-D0560448E108}" destId="{04D44EFB-C5CA-4906-8565-758E424A4E93}" srcOrd="5" destOrd="0" presId="urn:microsoft.com/office/officeart/2005/8/layout/process1"/>
    <dgm:cxn modelId="{DA394BA3-423A-4DE2-8875-B058EEF320F2}" type="presParOf" srcId="{04D44EFB-C5CA-4906-8565-758E424A4E93}" destId="{07C53B3F-D10E-4AF2-9792-45389622992C}" srcOrd="0" destOrd="0" presId="urn:microsoft.com/office/officeart/2005/8/layout/process1"/>
    <dgm:cxn modelId="{A1118655-F0C5-4824-99B3-65F2D67B716E}" type="presParOf" srcId="{36533F08-9080-4EEE-9F90-D0560448E108}" destId="{00526697-B38C-43EF-BDEE-D0C344CB4CAD}" srcOrd="6" destOrd="0" presId="urn:microsoft.com/office/officeart/2005/8/layout/process1"/>
    <dgm:cxn modelId="{05DF167E-0F44-4E16-967E-7ADA9297032C}" type="presParOf" srcId="{36533F08-9080-4EEE-9F90-D0560448E108}" destId="{22C2C16A-4BA9-425B-BC03-129477A8F292}" srcOrd="7" destOrd="0" presId="urn:microsoft.com/office/officeart/2005/8/layout/process1"/>
    <dgm:cxn modelId="{6D4BB253-D4DD-48EB-B251-66DD2ABA0F93}" type="presParOf" srcId="{22C2C16A-4BA9-425B-BC03-129477A8F292}" destId="{B2D0EDF8-124A-40D7-BFCD-7DD7700C1401}" srcOrd="0" destOrd="0" presId="urn:microsoft.com/office/officeart/2005/8/layout/process1"/>
    <dgm:cxn modelId="{AD01ACCA-4E1E-4A43-B215-F73F90CBDC47}" type="presParOf" srcId="{36533F08-9080-4EEE-9F90-D0560448E108}" destId="{9607860D-8EA8-4252-89DA-F2F6DC38B1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6506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it?</a:t>
            </a:r>
          </a:p>
          <a:p>
            <a:r>
              <a:rPr lang="en-US" baseline="0" dirty="0" smtClean="0"/>
              <a:t>Why? </a:t>
            </a:r>
          </a:p>
          <a:p>
            <a:r>
              <a:rPr lang="en-US" baseline="0" dirty="0" smtClean="0"/>
              <a:t>Our Process- MAPP (4 Assessments)- 2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1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28793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168400" y="339128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dirty="0" smtClean="0"/>
              <a:t>Community Dialogue 2019</a:t>
            </a:r>
            <a:endParaRPr dirty="0"/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066800" y="3830587"/>
            <a:ext cx="10668000" cy="4615360"/>
          </a:xfrm>
          <a:prstGeom prst="rect">
            <a:avLst/>
          </a:prstGeom>
        </p:spPr>
        <p:txBody>
          <a:bodyPr/>
          <a:lstStyle/>
          <a:p>
            <a:endParaRPr lang="en-US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 smtClean="0"/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The Health of our Communities</a:t>
            </a:r>
            <a:endParaRPr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302525"/>
            <a:ext cx="10248206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67" b="13232"/>
          <a:stretch/>
        </p:blipFill>
        <p:spPr bwMode="auto">
          <a:xfrm>
            <a:off x="-81360" y="-72245"/>
            <a:ext cx="12099608" cy="325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1550" y="6495291"/>
            <a:ext cx="83185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Chisago County, MN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431800" y="556226"/>
            <a:ext cx="121412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Social Determinant of Health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EDUCATION, ECONOMIC &amp; EMPLOYMENT  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1686526"/>
            <a:ext cx="10668000" cy="51846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153333"/>
              </p:ext>
            </p:extLst>
          </p:nvPr>
        </p:nvGraphicFramePr>
        <p:xfrm>
          <a:off x="945691" y="1686142"/>
          <a:ext cx="11113418" cy="553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3831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431800" y="556226"/>
            <a:ext cx="121412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Social Determinant of Health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EDUCATION, ECONOMIC &amp; EMPLOYMENT  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1686526"/>
            <a:ext cx="10668000" cy="51846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358168"/>
              </p:ext>
            </p:extLst>
          </p:nvPr>
        </p:nvGraphicFramePr>
        <p:xfrm>
          <a:off x="431800" y="1844861"/>
          <a:ext cx="12192000" cy="517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032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431800" y="556226"/>
            <a:ext cx="121412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Social Determinant of Health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EDUCATION, ECONOMIC &amp; EMPLOYMENT  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1686526"/>
            <a:ext cx="10668000" cy="51846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214752"/>
              </p:ext>
            </p:extLst>
          </p:nvPr>
        </p:nvGraphicFramePr>
        <p:xfrm>
          <a:off x="381000" y="1832955"/>
          <a:ext cx="12192000" cy="529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1015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431800" y="556226"/>
            <a:ext cx="121412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Social Determinant of Health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EDUCATION, ECONOMIC &amp; EMPLOYMENT  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1686526"/>
            <a:ext cx="10668000" cy="51846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83" y="1965305"/>
            <a:ext cx="4793338" cy="49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09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Social Determinant of Health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FOOD ACCESS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1686526"/>
            <a:ext cx="10668000" cy="51846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15738" y="2262018"/>
            <a:ext cx="4598553" cy="1757508"/>
            <a:chOff x="10125" y="-928"/>
            <a:chExt cx="4435" cy="169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0125" y="-928"/>
              <a:ext cx="0" cy="1695"/>
            </a:xfrm>
            <a:custGeom>
              <a:avLst/>
              <a:gdLst>
                <a:gd name="T0" fmla="+- 0 -928 -928"/>
                <a:gd name="T1" fmla="*/ -928 h 1695"/>
                <a:gd name="T2" fmla="+- 0 767 -928"/>
                <a:gd name="T3" fmla="*/ 767 h 169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695">
                  <a:moveTo>
                    <a:pt x="0" y="0"/>
                  </a:moveTo>
                  <a:lnTo>
                    <a:pt x="0" y="1695"/>
                  </a:lnTo>
                </a:path>
              </a:pathLst>
            </a:custGeom>
            <a:noFill/>
            <a:ln w="19050">
              <a:solidFill>
                <a:srgbClr val="2E92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0140" y="-598"/>
              <a:ext cx="2479" cy="305"/>
            </a:xfrm>
            <a:custGeom>
              <a:avLst/>
              <a:gdLst>
                <a:gd name="T0" fmla="+- 0 10140 10140"/>
                <a:gd name="T1" fmla="*/ T0 w 3255"/>
                <a:gd name="T2" fmla="+- 0 -298 -598"/>
                <a:gd name="T3" fmla="*/ -298 h 300"/>
                <a:gd name="T4" fmla="+- 0 13395 10140"/>
                <a:gd name="T5" fmla="*/ T4 w 3255"/>
                <a:gd name="T6" fmla="+- 0 -298 -598"/>
                <a:gd name="T7" fmla="*/ -298 h 300"/>
                <a:gd name="T8" fmla="+- 0 13395 10140"/>
                <a:gd name="T9" fmla="*/ T8 w 3255"/>
                <a:gd name="T10" fmla="+- 0 -598 -598"/>
                <a:gd name="T11" fmla="*/ -598 h 300"/>
                <a:gd name="T12" fmla="+- 0 10140 10140"/>
                <a:gd name="T13" fmla="*/ T12 w 3255"/>
                <a:gd name="T14" fmla="+- 0 -598 -598"/>
                <a:gd name="T15" fmla="*/ -598 h 300"/>
                <a:gd name="T16" fmla="+- 0 10140 10140"/>
                <a:gd name="T17" fmla="*/ T16 w 3255"/>
                <a:gd name="T18" fmla="+- 0 -298 -598"/>
                <a:gd name="T19" fmla="*/ -298 h 3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255" h="300">
                  <a:moveTo>
                    <a:pt x="0" y="300"/>
                  </a:moveTo>
                  <a:lnTo>
                    <a:pt x="3255" y="300"/>
                  </a:lnTo>
                  <a:lnTo>
                    <a:pt x="3255" y="0"/>
                  </a:lnTo>
                  <a:lnTo>
                    <a:pt x="0" y="0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258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140" y="62"/>
              <a:ext cx="3045" cy="390"/>
            </a:xfrm>
            <a:custGeom>
              <a:avLst/>
              <a:gdLst>
                <a:gd name="T0" fmla="+- 0 10140 10140"/>
                <a:gd name="T1" fmla="*/ T0 w 3045"/>
                <a:gd name="T2" fmla="+- 0 452 62"/>
                <a:gd name="T3" fmla="*/ 452 h 390"/>
                <a:gd name="T4" fmla="+- 0 13185 10140"/>
                <a:gd name="T5" fmla="*/ T4 w 3045"/>
                <a:gd name="T6" fmla="+- 0 452 62"/>
                <a:gd name="T7" fmla="*/ 452 h 390"/>
                <a:gd name="T8" fmla="+- 0 13185 10140"/>
                <a:gd name="T9" fmla="*/ T8 w 3045"/>
                <a:gd name="T10" fmla="+- 0 62 62"/>
                <a:gd name="T11" fmla="*/ 62 h 390"/>
                <a:gd name="T12" fmla="+- 0 10140 10140"/>
                <a:gd name="T13" fmla="*/ T12 w 3045"/>
                <a:gd name="T14" fmla="+- 0 62 62"/>
                <a:gd name="T15" fmla="*/ 62 h 390"/>
                <a:gd name="T16" fmla="+- 0 10140 10140"/>
                <a:gd name="T17" fmla="*/ T16 w 3045"/>
                <a:gd name="T18" fmla="+- 0 452 62"/>
                <a:gd name="T19" fmla="*/ 452 h 3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045" h="390">
                  <a:moveTo>
                    <a:pt x="0" y="390"/>
                  </a:moveTo>
                  <a:lnTo>
                    <a:pt x="3045" y="390"/>
                  </a:lnTo>
                  <a:lnTo>
                    <a:pt x="3045" y="0"/>
                  </a:lnTo>
                  <a:lnTo>
                    <a:pt x="0" y="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8" y="-690"/>
              <a:ext cx="1152" cy="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4" y="-2"/>
              <a:ext cx="1232" cy="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103721" y="2262018"/>
            <a:ext cx="4614106" cy="1788614"/>
            <a:chOff x="10110" y="-943"/>
            <a:chExt cx="4450" cy="1725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0125" y="-928"/>
              <a:ext cx="0" cy="1695"/>
            </a:xfrm>
            <a:custGeom>
              <a:avLst/>
              <a:gdLst>
                <a:gd name="T0" fmla="+- 0 -928 -928"/>
                <a:gd name="T1" fmla="*/ -928 h 1695"/>
                <a:gd name="T2" fmla="+- 0 767 -928"/>
                <a:gd name="T3" fmla="*/ 767 h 169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695">
                  <a:moveTo>
                    <a:pt x="0" y="0"/>
                  </a:moveTo>
                  <a:lnTo>
                    <a:pt x="0" y="1695"/>
                  </a:lnTo>
                </a:path>
              </a:pathLst>
            </a:custGeom>
            <a:noFill/>
            <a:ln w="19050">
              <a:solidFill>
                <a:srgbClr val="2E92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0140" y="-598"/>
              <a:ext cx="3255" cy="300"/>
            </a:xfrm>
            <a:custGeom>
              <a:avLst/>
              <a:gdLst>
                <a:gd name="T0" fmla="+- 0 10140 10140"/>
                <a:gd name="T1" fmla="*/ T0 w 3255"/>
                <a:gd name="T2" fmla="+- 0 -298 -598"/>
                <a:gd name="T3" fmla="*/ -298 h 300"/>
                <a:gd name="T4" fmla="+- 0 13395 10140"/>
                <a:gd name="T5" fmla="*/ T4 w 3255"/>
                <a:gd name="T6" fmla="+- 0 -298 -598"/>
                <a:gd name="T7" fmla="*/ -298 h 300"/>
                <a:gd name="T8" fmla="+- 0 13395 10140"/>
                <a:gd name="T9" fmla="*/ T8 w 3255"/>
                <a:gd name="T10" fmla="+- 0 -598 -598"/>
                <a:gd name="T11" fmla="*/ -598 h 300"/>
                <a:gd name="T12" fmla="+- 0 10140 10140"/>
                <a:gd name="T13" fmla="*/ T12 w 3255"/>
                <a:gd name="T14" fmla="+- 0 -598 -598"/>
                <a:gd name="T15" fmla="*/ -598 h 300"/>
                <a:gd name="T16" fmla="+- 0 10140 10140"/>
                <a:gd name="T17" fmla="*/ T16 w 3255"/>
                <a:gd name="T18" fmla="+- 0 -298 -598"/>
                <a:gd name="T19" fmla="*/ -298 h 3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255" h="300">
                  <a:moveTo>
                    <a:pt x="0" y="300"/>
                  </a:moveTo>
                  <a:lnTo>
                    <a:pt x="3255" y="300"/>
                  </a:lnTo>
                  <a:lnTo>
                    <a:pt x="3255" y="0"/>
                  </a:lnTo>
                  <a:lnTo>
                    <a:pt x="0" y="0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258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0140" y="62"/>
              <a:ext cx="3045" cy="390"/>
            </a:xfrm>
            <a:custGeom>
              <a:avLst/>
              <a:gdLst>
                <a:gd name="T0" fmla="+- 0 10140 10140"/>
                <a:gd name="T1" fmla="*/ T0 w 3045"/>
                <a:gd name="T2" fmla="+- 0 452 62"/>
                <a:gd name="T3" fmla="*/ 452 h 390"/>
                <a:gd name="T4" fmla="+- 0 13185 10140"/>
                <a:gd name="T5" fmla="*/ T4 w 3045"/>
                <a:gd name="T6" fmla="+- 0 452 62"/>
                <a:gd name="T7" fmla="*/ 452 h 390"/>
                <a:gd name="T8" fmla="+- 0 13185 10140"/>
                <a:gd name="T9" fmla="*/ T8 w 3045"/>
                <a:gd name="T10" fmla="+- 0 62 62"/>
                <a:gd name="T11" fmla="*/ 62 h 390"/>
                <a:gd name="T12" fmla="+- 0 10140 10140"/>
                <a:gd name="T13" fmla="*/ T12 w 3045"/>
                <a:gd name="T14" fmla="+- 0 62 62"/>
                <a:gd name="T15" fmla="*/ 62 h 390"/>
                <a:gd name="T16" fmla="+- 0 10140 10140"/>
                <a:gd name="T17" fmla="*/ T16 w 3045"/>
                <a:gd name="T18" fmla="+- 0 452 62"/>
                <a:gd name="T19" fmla="*/ 452 h 3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045" h="390">
                  <a:moveTo>
                    <a:pt x="0" y="390"/>
                  </a:moveTo>
                  <a:lnTo>
                    <a:pt x="3045" y="390"/>
                  </a:lnTo>
                  <a:lnTo>
                    <a:pt x="3045" y="0"/>
                  </a:lnTo>
                  <a:lnTo>
                    <a:pt x="0" y="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8" y="-690"/>
              <a:ext cx="1152" cy="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4" y="-2"/>
              <a:ext cx="1232" cy="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54474" y="25924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pc="8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</a:t>
            </a:r>
            <a:r>
              <a:rPr lang="en-US" sz="1800" spc="1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</a:t>
            </a:r>
            <a:r>
              <a:rPr lang="en-US" sz="1800" spc="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</a:t>
            </a:r>
            <a:r>
              <a:rPr lang="en-US" sz="1800" spc="-7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</a:t>
            </a:r>
            <a:r>
              <a:rPr lang="en-US" sz="1800" spc="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spc="4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</a:t>
            </a:r>
            <a:r>
              <a:rPr lang="en-US" sz="1800" spc="-3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spc="-6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u</a:t>
            </a:r>
            <a:r>
              <a:rPr lang="en-US" sz="1800" spc="1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</a:t>
            </a:r>
            <a:r>
              <a:rPr lang="en-US" sz="1800" spc="-6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0997" y="2550872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pc="8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</a:t>
            </a:r>
            <a:r>
              <a:rPr lang="en-US" sz="1800" spc="1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</a:t>
            </a:r>
            <a:r>
              <a:rPr lang="en-US" sz="1800" spc="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</a:t>
            </a:r>
            <a:r>
              <a:rPr lang="en-US" sz="1800" spc="-7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</a:t>
            </a:r>
            <a:r>
              <a:rPr lang="en-US" sz="1800" spc="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spc="4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</a:t>
            </a:r>
            <a:r>
              <a:rPr lang="en-US" sz="1800" spc="-3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spc="-6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u</a:t>
            </a:r>
            <a:r>
              <a:rPr lang="en-US" sz="1800" spc="1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</a:t>
            </a:r>
            <a:r>
              <a:rPr lang="en-US" sz="1800" spc="-6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396" y="3321605"/>
            <a:ext cx="156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115"/>
            <a:r>
              <a:rPr lang="en-US" sz="1800" spc="4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M</a:t>
            </a:r>
            <a:r>
              <a:rPr lang="en-US" sz="1800" spc="8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</a:t>
            </a:r>
            <a:r>
              <a:rPr lang="en-US" sz="1800" spc="1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nn</a:t>
            </a:r>
            <a:r>
              <a:rPr lang="en-US" sz="1800" spc="-6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</a:t>
            </a:r>
            <a:r>
              <a:rPr lang="en-US" sz="1800" spc="-4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spc="2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05196" y="3288091"/>
            <a:ext cx="156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115"/>
            <a:r>
              <a:rPr lang="en-US" sz="1800" spc="4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M</a:t>
            </a:r>
            <a:r>
              <a:rPr lang="en-US" sz="1800" spc="8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</a:t>
            </a:r>
            <a:r>
              <a:rPr lang="en-US" sz="1800" spc="1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nn</a:t>
            </a:r>
            <a:r>
              <a:rPr lang="en-US" sz="1800" spc="-6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</a:t>
            </a:r>
            <a:r>
              <a:rPr lang="en-US" sz="1800" spc="-4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spc="2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18900" y="2533390"/>
            <a:ext cx="1231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29895" algn="r"/>
            <a:r>
              <a:rPr lang="en-US" spc="1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en-US" spc="5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%</a:t>
            </a:r>
            <a:endParaRPr lang="en-US" sz="105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21327" y="3241924"/>
            <a:ext cx="799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28%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95559" y="3256559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29895" algn="r"/>
            <a:r>
              <a:rPr lang="en-US" spc="1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</a:t>
            </a:r>
            <a:r>
              <a:rPr lang="en-US" spc="5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8</a:t>
            </a:r>
            <a:endParaRPr lang="en-US" sz="105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01723" y="2524348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29895" algn="r"/>
            <a:r>
              <a:rPr lang="en-US" spc="1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</a:t>
            </a:r>
            <a:r>
              <a:rPr lang="en-US" spc="5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endParaRPr lang="en-US" sz="105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870" y="1776556"/>
            <a:ext cx="4305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#</a:t>
            </a:r>
            <a:r>
              <a:rPr lang="en-US" sz="1800" spc="1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4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f</a:t>
            </a:r>
            <a:r>
              <a:rPr lang="en-US" sz="1800" spc="7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-7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g</a:t>
            </a:r>
            <a:r>
              <a:rPr lang="en-US" sz="1800" spc="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r</a:t>
            </a:r>
            <a:r>
              <a:rPr lang="en-US" sz="1800" spc="-3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spc="-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</a:t>
            </a:r>
            <a:r>
              <a:rPr lang="en-US" sz="1800" spc="-6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</a:t>
            </a:r>
            <a:r>
              <a:rPr lang="en-US" sz="1800" spc="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</a:t>
            </a:r>
            <a:r>
              <a:rPr lang="en-US" sz="1800" spc="6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</a:t>
            </a:r>
            <a:r>
              <a:rPr lang="en-US" sz="1800" spc="-6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</a:t>
            </a:r>
            <a:r>
              <a:rPr lang="en-US" sz="1800" spc="-3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spc="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r</a:t>
            </a:r>
            <a:r>
              <a:rPr lang="en-US" sz="1800" spc="1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</a:t>
            </a:r>
            <a:r>
              <a:rPr lang="en-US" sz="1800" spc="-2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</a:t>
            </a:r>
            <a:r>
              <a:rPr lang="en-US" sz="1800" spc="-6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r</a:t>
            </a:r>
            <a:r>
              <a:rPr lang="en-US" sz="1800" spc="4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-6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</a:t>
            </a:r>
            <a:r>
              <a:rPr lang="en-US" sz="1800" spc="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</a:t>
            </a:r>
            <a:r>
              <a:rPr lang="en-US" sz="1800" spc="-6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</a:t>
            </a:r>
            <a:r>
              <a:rPr lang="en-US" sz="1800" spc="1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,</a:t>
            </a:r>
            <a:r>
              <a:rPr lang="en-US" sz="1800" spc="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</a:t>
            </a:r>
            <a:r>
              <a:rPr lang="en-US" sz="1800" spc="-6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</a:t>
            </a:r>
            <a:r>
              <a:rPr lang="en-US" sz="1800" spc="9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-6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</a:t>
            </a:r>
            <a:r>
              <a:rPr lang="en-US" sz="1800" spc="-3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spc="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</a:t>
            </a:r>
            <a:r>
              <a:rPr lang="en-US" sz="1800" spc="-6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u</a:t>
            </a:r>
            <a:r>
              <a:rPr lang="en-US" sz="1800" spc="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</a:t>
            </a:r>
            <a:r>
              <a:rPr lang="en-US" sz="1800" spc="-7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</a:t>
            </a:r>
            <a:r>
              <a:rPr lang="en-US" sz="1800" spc="2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</a:t>
            </a:r>
            <a:r>
              <a:rPr lang="en-US" sz="1800" spc="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</a:t>
            </a:r>
            <a:r>
              <a:rPr lang="en-US" sz="1800" spc="-3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35074" y="1792109"/>
            <a:ext cx="3756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5"/>
              </a:spcBef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%</a:t>
            </a:r>
            <a:r>
              <a:rPr lang="en-US" sz="1800" spc="6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4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f</a:t>
            </a:r>
            <a:r>
              <a:rPr lang="en-US" sz="1800" spc="7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</a:t>
            </a:r>
            <a:r>
              <a:rPr lang="en-US" sz="1800" spc="-3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spc="-6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</a:t>
            </a:r>
            <a:r>
              <a:rPr lang="en-US" sz="1800" spc="2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u</a:t>
            </a:r>
            <a:r>
              <a:rPr lang="en-US" sz="1800" spc="-6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</a:t>
            </a:r>
            <a:r>
              <a:rPr lang="en-US" sz="1800" spc="1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</a:t>
            </a:r>
            <a:r>
              <a:rPr lang="en-US" sz="1800" spc="2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</a:t>
            </a:r>
            <a:r>
              <a:rPr lang="en-US" sz="1800" spc="-7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</a:t>
            </a:r>
            <a:r>
              <a:rPr lang="en-US" sz="1800" spc="-3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</a:t>
            </a:r>
            <a:r>
              <a:rPr lang="en-US" sz="1800" spc="11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1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</a:t>
            </a:r>
            <a:r>
              <a:rPr lang="en-US" sz="1800" spc="-7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</a:t>
            </a:r>
            <a:r>
              <a:rPr lang="en-US" sz="1800" spc="2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</a:t>
            </a:r>
            <a:r>
              <a:rPr lang="en-US" sz="1800" spc="-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</a:t>
            </a:r>
            <a:r>
              <a:rPr lang="en-US" sz="1800" spc="-3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</a:t>
            </a:r>
            <a:r>
              <a:rPr lang="en-US" sz="1800" spc="4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-2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f</a:t>
            </a:r>
            <a:r>
              <a:rPr lang="en-US" sz="1800" spc="-3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</a:t>
            </a:r>
            <a:r>
              <a:rPr lang="en-US" sz="1800" spc="-2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800" spc="1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</a:t>
            </a:r>
            <a:r>
              <a:rPr lang="en-US" sz="1800" spc="-1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cc</a:t>
            </a:r>
            <a:r>
              <a:rPr lang="en-US" sz="1800" spc="-65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ss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8996" y="4331165"/>
            <a:ext cx="6915647" cy="980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065" marR="231775" indent="-193040">
              <a:lnSpc>
                <a:spcPct val="103000"/>
              </a:lnSpc>
            </a:pPr>
            <a:r>
              <a:rPr lang="en-US" sz="2800" spc="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Ad</a:t>
            </a:r>
            <a:r>
              <a:rPr lang="en-US" sz="2800" spc="1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en-US" sz="2800" spc="-2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en-US" sz="2800" spc="-3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en-US" sz="2800" spc="-12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</a:t>
            </a:r>
            <a:r>
              <a:rPr lang="en-US" sz="2800" spc="1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en-US" sz="2800" spc="-16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</a:t>
            </a:r>
            <a:r>
              <a:rPr lang="en-US" sz="2800" spc="3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en-US" sz="2800" spc="2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rr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y</a:t>
            </a:r>
            <a:r>
              <a:rPr lang="en-US" sz="2800" spc="-16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Ab</a:t>
            </a:r>
            <a:r>
              <a:rPr lang="en-US" sz="2800" spc="3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en-US" sz="2800" spc="1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 </a:t>
            </a:r>
            <a:r>
              <a:rPr lang="en-US" sz="2800" spc="2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en-US" sz="2800" spc="1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unn</a:t>
            </a:r>
            <a:r>
              <a:rPr lang="en-US" sz="2800" spc="-2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en-US" sz="2800" spc="1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g</a:t>
            </a:r>
            <a:r>
              <a:rPr lang="en-US" sz="2800" spc="-15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3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en-US" sz="2800" spc="1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en-US" sz="2800" spc="-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3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</a:t>
            </a:r>
            <a:r>
              <a:rPr lang="en-US" sz="2800" spc="-10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</a:t>
            </a:r>
            <a:r>
              <a:rPr lang="en-US" sz="2800" spc="3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3584" y="6026260"/>
            <a:ext cx="11413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spc="-1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7</a:t>
            </a:r>
            <a:r>
              <a:rPr lang="en-US" sz="44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% 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9429" y="6053099"/>
            <a:ext cx="982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spc="-1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4%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62404" y="5550987"/>
            <a:ext cx="3876294" cy="599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065" marR="231775" indent="-193040">
              <a:lnSpc>
                <a:spcPct val="103000"/>
              </a:lnSpc>
            </a:pPr>
            <a:r>
              <a:rPr lang="en-US" sz="3200" spc="5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‘Sometimes’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84409" y="5579404"/>
            <a:ext cx="3261435" cy="56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065" marR="231775" indent="-193040">
              <a:lnSpc>
                <a:spcPct val="103000"/>
              </a:lnSpc>
            </a:pPr>
            <a:r>
              <a:rPr lang="en-US" sz="3200" spc="5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‘Often’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236511" y="5423338"/>
            <a:ext cx="6535907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74724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Social Determinant of Health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FORGONE CARE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6" name="object 59"/>
          <p:cNvSpPr/>
          <p:nvPr/>
        </p:nvSpPr>
        <p:spPr>
          <a:xfrm>
            <a:off x="3730292" y="4548487"/>
            <a:ext cx="782319" cy="284480"/>
          </a:xfrm>
          <a:custGeom>
            <a:avLst/>
            <a:gdLst/>
            <a:ahLst/>
            <a:cxnLst/>
            <a:rect l="l" t="t" r="r" b="b"/>
            <a:pathLst>
              <a:path w="782319" h="284480">
                <a:moveTo>
                  <a:pt x="0" y="284480"/>
                </a:moveTo>
                <a:lnTo>
                  <a:pt x="782319" y="284480"/>
                </a:lnTo>
                <a:lnTo>
                  <a:pt x="782319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61"/>
          <p:cNvSpPr/>
          <p:nvPr/>
        </p:nvSpPr>
        <p:spPr>
          <a:xfrm>
            <a:off x="5655612" y="1561447"/>
            <a:ext cx="10160" cy="5781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67"/>
          <p:cNvSpPr/>
          <p:nvPr/>
        </p:nvSpPr>
        <p:spPr>
          <a:xfrm>
            <a:off x="3730292" y="1652886"/>
            <a:ext cx="5679439" cy="294639"/>
          </a:xfrm>
          <a:custGeom>
            <a:avLst/>
            <a:gdLst/>
            <a:ahLst/>
            <a:cxnLst/>
            <a:rect l="l" t="t" r="r" b="b"/>
            <a:pathLst>
              <a:path w="5679439" h="294639">
                <a:moveTo>
                  <a:pt x="0" y="294639"/>
                </a:moveTo>
                <a:lnTo>
                  <a:pt x="5679439" y="294639"/>
                </a:lnTo>
                <a:lnTo>
                  <a:pt x="5679439" y="0"/>
                </a:lnTo>
                <a:lnTo>
                  <a:pt x="0" y="0"/>
                </a:lnTo>
                <a:lnTo>
                  <a:pt x="0" y="2946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68"/>
          <p:cNvSpPr/>
          <p:nvPr/>
        </p:nvSpPr>
        <p:spPr>
          <a:xfrm>
            <a:off x="3730292" y="6468727"/>
            <a:ext cx="1280159" cy="294639"/>
          </a:xfrm>
          <a:custGeom>
            <a:avLst/>
            <a:gdLst/>
            <a:ahLst/>
            <a:cxnLst/>
            <a:rect l="l" t="t" r="r" b="b"/>
            <a:pathLst>
              <a:path w="1280159" h="294639">
                <a:moveTo>
                  <a:pt x="0" y="0"/>
                </a:moveTo>
                <a:lnTo>
                  <a:pt x="0" y="294640"/>
                </a:lnTo>
                <a:lnTo>
                  <a:pt x="1280159" y="294640"/>
                </a:lnTo>
                <a:lnTo>
                  <a:pt x="1280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69"/>
          <p:cNvSpPr/>
          <p:nvPr/>
        </p:nvSpPr>
        <p:spPr>
          <a:xfrm>
            <a:off x="3730292" y="5991207"/>
            <a:ext cx="60960" cy="294639"/>
          </a:xfrm>
          <a:custGeom>
            <a:avLst/>
            <a:gdLst/>
            <a:ahLst/>
            <a:cxnLst/>
            <a:rect l="l" t="t" r="r" b="b"/>
            <a:pathLst>
              <a:path w="60960" h="294639">
                <a:moveTo>
                  <a:pt x="0" y="0"/>
                </a:moveTo>
                <a:lnTo>
                  <a:pt x="0" y="294639"/>
                </a:lnTo>
                <a:lnTo>
                  <a:pt x="60960" y="29463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70"/>
          <p:cNvSpPr/>
          <p:nvPr/>
        </p:nvSpPr>
        <p:spPr>
          <a:xfrm>
            <a:off x="3730292" y="5513687"/>
            <a:ext cx="203200" cy="284480"/>
          </a:xfrm>
          <a:custGeom>
            <a:avLst/>
            <a:gdLst/>
            <a:ahLst/>
            <a:cxnLst/>
            <a:rect l="l" t="t" r="r" b="b"/>
            <a:pathLst>
              <a:path w="203200" h="284480">
                <a:moveTo>
                  <a:pt x="0" y="0"/>
                </a:moveTo>
                <a:lnTo>
                  <a:pt x="0" y="284480"/>
                </a:lnTo>
                <a:lnTo>
                  <a:pt x="203200" y="28448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71"/>
          <p:cNvSpPr/>
          <p:nvPr/>
        </p:nvSpPr>
        <p:spPr>
          <a:xfrm>
            <a:off x="3730292" y="5026007"/>
            <a:ext cx="386080" cy="294639"/>
          </a:xfrm>
          <a:custGeom>
            <a:avLst/>
            <a:gdLst/>
            <a:ahLst/>
            <a:cxnLst/>
            <a:rect l="l" t="t" r="r" b="b"/>
            <a:pathLst>
              <a:path w="386080" h="294639">
                <a:moveTo>
                  <a:pt x="0" y="0"/>
                </a:moveTo>
                <a:lnTo>
                  <a:pt x="0" y="294639"/>
                </a:lnTo>
                <a:lnTo>
                  <a:pt x="386080" y="294639"/>
                </a:lnTo>
                <a:lnTo>
                  <a:pt x="386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72"/>
          <p:cNvSpPr/>
          <p:nvPr/>
        </p:nvSpPr>
        <p:spPr>
          <a:xfrm>
            <a:off x="3730292" y="4060807"/>
            <a:ext cx="822959" cy="294639"/>
          </a:xfrm>
          <a:custGeom>
            <a:avLst/>
            <a:gdLst/>
            <a:ahLst/>
            <a:cxnLst/>
            <a:rect l="l" t="t" r="r" b="b"/>
            <a:pathLst>
              <a:path w="822959" h="294639">
                <a:moveTo>
                  <a:pt x="0" y="0"/>
                </a:moveTo>
                <a:lnTo>
                  <a:pt x="0" y="294639"/>
                </a:lnTo>
                <a:lnTo>
                  <a:pt x="822959" y="294639"/>
                </a:lnTo>
                <a:lnTo>
                  <a:pt x="822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73"/>
          <p:cNvSpPr/>
          <p:nvPr/>
        </p:nvSpPr>
        <p:spPr>
          <a:xfrm>
            <a:off x="3730292" y="3583287"/>
            <a:ext cx="1056640" cy="294639"/>
          </a:xfrm>
          <a:custGeom>
            <a:avLst/>
            <a:gdLst/>
            <a:ahLst/>
            <a:cxnLst/>
            <a:rect l="l" t="t" r="r" b="b"/>
            <a:pathLst>
              <a:path w="1056640" h="294639">
                <a:moveTo>
                  <a:pt x="0" y="0"/>
                </a:moveTo>
                <a:lnTo>
                  <a:pt x="0" y="294639"/>
                </a:lnTo>
                <a:lnTo>
                  <a:pt x="1056640" y="294639"/>
                </a:lnTo>
                <a:lnTo>
                  <a:pt x="1056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74"/>
          <p:cNvSpPr/>
          <p:nvPr/>
        </p:nvSpPr>
        <p:spPr>
          <a:xfrm>
            <a:off x="3730292" y="3095607"/>
            <a:ext cx="1879600" cy="294639"/>
          </a:xfrm>
          <a:custGeom>
            <a:avLst/>
            <a:gdLst/>
            <a:ahLst/>
            <a:cxnLst/>
            <a:rect l="l" t="t" r="r" b="b"/>
            <a:pathLst>
              <a:path w="1879600" h="294639">
                <a:moveTo>
                  <a:pt x="0" y="0"/>
                </a:moveTo>
                <a:lnTo>
                  <a:pt x="0" y="294639"/>
                </a:lnTo>
                <a:lnTo>
                  <a:pt x="1879600" y="294639"/>
                </a:lnTo>
                <a:lnTo>
                  <a:pt x="187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75"/>
          <p:cNvSpPr/>
          <p:nvPr/>
        </p:nvSpPr>
        <p:spPr>
          <a:xfrm>
            <a:off x="3730292" y="2618086"/>
            <a:ext cx="3759200" cy="294639"/>
          </a:xfrm>
          <a:custGeom>
            <a:avLst/>
            <a:gdLst/>
            <a:ahLst/>
            <a:cxnLst/>
            <a:rect l="l" t="t" r="r" b="b"/>
            <a:pathLst>
              <a:path w="3759200" h="294639">
                <a:moveTo>
                  <a:pt x="0" y="0"/>
                </a:moveTo>
                <a:lnTo>
                  <a:pt x="0" y="294639"/>
                </a:lnTo>
                <a:lnTo>
                  <a:pt x="3759200" y="294639"/>
                </a:lnTo>
                <a:lnTo>
                  <a:pt x="375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76"/>
          <p:cNvSpPr/>
          <p:nvPr/>
        </p:nvSpPr>
        <p:spPr>
          <a:xfrm>
            <a:off x="3730292" y="2140567"/>
            <a:ext cx="5608320" cy="284479"/>
          </a:xfrm>
          <a:custGeom>
            <a:avLst/>
            <a:gdLst/>
            <a:ahLst/>
            <a:cxnLst/>
            <a:rect l="l" t="t" r="r" b="b"/>
            <a:pathLst>
              <a:path w="5608320" h="284479">
                <a:moveTo>
                  <a:pt x="0" y="0"/>
                </a:moveTo>
                <a:lnTo>
                  <a:pt x="0" y="284479"/>
                </a:lnTo>
                <a:lnTo>
                  <a:pt x="5608320" y="284479"/>
                </a:lnTo>
                <a:lnTo>
                  <a:pt x="5608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77"/>
          <p:cNvSpPr/>
          <p:nvPr/>
        </p:nvSpPr>
        <p:spPr>
          <a:xfrm>
            <a:off x="3735372" y="1556367"/>
            <a:ext cx="0" cy="5781040"/>
          </a:xfrm>
          <a:custGeom>
            <a:avLst/>
            <a:gdLst/>
            <a:ahLst/>
            <a:cxnLst/>
            <a:rect l="l" t="t" r="r" b="b"/>
            <a:pathLst>
              <a:path h="5781040">
                <a:moveTo>
                  <a:pt x="0" y="5781040"/>
                </a:moveTo>
                <a:lnTo>
                  <a:pt x="0" y="0"/>
                </a:lnTo>
              </a:path>
            </a:pathLst>
          </a:custGeom>
          <a:ln w="20320">
            <a:solidFill>
              <a:srgbClr val="404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80"/>
          <p:cNvSpPr/>
          <p:nvPr/>
        </p:nvSpPr>
        <p:spPr>
          <a:xfrm>
            <a:off x="1078532" y="2018646"/>
            <a:ext cx="9956800" cy="2458720"/>
          </a:xfrm>
          <a:custGeom>
            <a:avLst/>
            <a:gdLst/>
            <a:ahLst/>
            <a:cxnLst/>
            <a:rect l="l" t="t" r="r" b="b"/>
            <a:pathLst>
              <a:path w="9956800" h="2458720">
                <a:moveTo>
                  <a:pt x="0" y="0"/>
                </a:moveTo>
                <a:lnTo>
                  <a:pt x="816610" y="0"/>
                </a:lnTo>
                <a:lnTo>
                  <a:pt x="1615040" y="0"/>
                </a:lnTo>
                <a:lnTo>
                  <a:pt x="2392729" y="0"/>
                </a:lnTo>
                <a:lnTo>
                  <a:pt x="3147112" y="0"/>
                </a:lnTo>
                <a:lnTo>
                  <a:pt x="3875629" y="0"/>
                </a:lnTo>
                <a:lnTo>
                  <a:pt x="4575715" y="0"/>
                </a:lnTo>
                <a:lnTo>
                  <a:pt x="5244810" y="0"/>
                </a:lnTo>
                <a:lnTo>
                  <a:pt x="5880349" y="0"/>
                </a:lnTo>
                <a:lnTo>
                  <a:pt x="6479772" y="0"/>
                </a:lnTo>
                <a:lnTo>
                  <a:pt x="7040514" y="0"/>
                </a:lnTo>
                <a:lnTo>
                  <a:pt x="7560015" y="0"/>
                </a:lnTo>
                <a:lnTo>
                  <a:pt x="8035710" y="0"/>
                </a:lnTo>
                <a:lnTo>
                  <a:pt x="8465038" y="0"/>
                </a:lnTo>
                <a:lnTo>
                  <a:pt x="8845437" y="0"/>
                </a:lnTo>
                <a:lnTo>
                  <a:pt x="9174343" y="0"/>
                </a:lnTo>
                <a:lnTo>
                  <a:pt x="9449194" y="0"/>
                </a:lnTo>
                <a:lnTo>
                  <a:pt x="9667427" y="0"/>
                </a:lnTo>
                <a:lnTo>
                  <a:pt x="9826481" y="0"/>
                </a:lnTo>
                <a:lnTo>
                  <a:pt x="9923793" y="0"/>
                </a:lnTo>
                <a:lnTo>
                  <a:pt x="9956800" y="0"/>
                </a:lnTo>
                <a:lnTo>
                  <a:pt x="9956800" y="2458720"/>
                </a:lnTo>
                <a:lnTo>
                  <a:pt x="9923793" y="2458720"/>
                </a:lnTo>
                <a:lnTo>
                  <a:pt x="9826481" y="2458720"/>
                </a:lnTo>
                <a:lnTo>
                  <a:pt x="9667427" y="2458720"/>
                </a:lnTo>
                <a:lnTo>
                  <a:pt x="9449194" y="2458720"/>
                </a:lnTo>
                <a:lnTo>
                  <a:pt x="9174343" y="2458720"/>
                </a:lnTo>
                <a:lnTo>
                  <a:pt x="8845437" y="2458720"/>
                </a:lnTo>
                <a:lnTo>
                  <a:pt x="8465038" y="2458720"/>
                </a:lnTo>
                <a:lnTo>
                  <a:pt x="8035710" y="2458720"/>
                </a:lnTo>
                <a:lnTo>
                  <a:pt x="7560015" y="2458720"/>
                </a:lnTo>
                <a:lnTo>
                  <a:pt x="7040514" y="2458720"/>
                </a:lnTo>
                <a:lnTo>
                  <a:pt x="6479772" y="2458720"/>
                </a:lnTo>
                <a:lnTo>
                  <a:pt x="5880349" y="2458720"/>
                </a:lnTo>
                <a:lnTo>
                  <a:pt x="5244810" y="2458720"/>
                </a:lnTo>
                <a:lnTo>
                  <a:pt x="4575715" y="2458720"/>
                </a:lnTo>
                <a:lnTo>
                  <a:pt x="3875629" y="2458720"/>
                </a:lnTo>
                <a:lnTo>
                  <a:pt x="3147112" y="2458720"/>
                </a:lnTo>
                <a:lnTo>
                  <a:pt x="2392729" y="2458720"/>
                </a:lnTo>
                <a:lnTo>
                  <a:pt x="1615040" y="2458720"/>
                </a:lnTo>
                <a:lnTo>
                  <a:pt x="816610" y="2458720"/>
                </a:lnTo>
                <a:lnTo>
                  <a:pt x="0" y="2458720"/>
                </a:lnTo>
              </a:path>
            </a:pathLst>
          </a:custGeom>
          <a:ln w="30480">
            <a:solidFill>
              <a:srgbClr val="6FAC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57"/>
          <p:cNvSpPr/>
          <p:nvPr/>
        </p:nvSpPr>
        <p:spPr>
          <a:xfrm>
            <a:off x="11131852" y="2430126"/>
            <a:ext cx="1717040" cy="711200"/>
          </a:xfrm>
          <a:custGeom>
            <a:avLst/>
            <a:gdLst/>
            <a:ahLst/>
            <a:cxnLst/>
            <a:rect l="l" t="t" r="r" b="b"/>
            <a:pathLst>
              <a:path w="1717040" h="711200">
                <a:moveTo>
                  <a:pt x="0" y="118491"/>
                </a:moveTo>
                <a:lnTo>
                  <a:pt x="34" y="595594"/>
                </a:lnTo>
                <a:lnTo>
                  <a:pt x="8757" y="637470"/>
                </a:lnTo>
                <a:lnTo>
                  <a:pt x="30883" y="672463"/>
                </a:lnTo>
                <a:lnTo>
                  <a:pt x="63539" y="697699"/>
                </a:lnTo>
                <a:lnTo>
                  <a:pt x="103850" y="710302"/>
                </a:lnTo>
                <a:lnTo>
                  <a:pt x="118491" y="711200"/>
                </a:lnTo>
                <a:lnTo>
                  <a:pt x="1601434" y="711165"/>
                </a:lnTo>
                <a:lnTo>
                  <a:pt x="1643310" y="702442"/>
                </a:lnTo>
                <a:lnTo>
                  <a:pt x="1678303" y="680316"/>
                </a:lnTo>
                <a:lnTo>
                  <a:pt x="1703539" y="647660"/>
                </a:lnTo>
                <a:lnTo>
                  <a:pt x="1716142" y="607349"/>
                </a:lnTo>
                <a:lnTo>
                  <a:pt x="1717040" y="592709"/>
                </a:lnTo>
                <a:lnTo>
                  <a:pt x="1717005" y="115605"/>
                </a:lnTo>
                <a:lnTo>
                  <a:pt x="1708282" y="73729"/>
                </a:lnTo>
                <a:lnTo>
                  <a:pt x="1686156" y="38736"/>
                </a:lnTo>
                <a:lnTo>
                  <a:pt x="1653500" y="13500"/>
                </a:lnTo>
                <a:lnTo>
                  <a:pt x="1613189" y="897"/>
                </a:lnTo>
                <a:lnTo>
                  <a:pt x="1598549" y="0"/>
                </a:lnTo>
                <a:lnTo>
                  <a:pt x="115605" y="34"/>
                </a:lnTo>
                <a:lnTo>
                  <a:pt x="73729" y="8757"/>
                </a:lnTo>
                <a:lnTo>
                  <a:pt x="38736" y="30883"/>
                </a:lnTo>
                <a:lnTo>
                  <a:pt x="13500" y="63539"/>
                </a:lnTo>
                <a:lnTo>
                  <a:pt x="897" y="103850"/>
                </a:lnTo>
                <a:lnTo>
                  <a:pt x="0" y="11849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50"/>
          <p:cNvSpPr txBox="1"/>
          <p:nvPr/>
        </p:nvSpPr>
        <p:spPr>
          <a:xfrm>
            <a:off x="1655747" y="1674619"/>
            <a:ext cx="1917649" cy="259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99"/>
              </a:spcBef>
            </a:pPr>
            <a:r>
              <a:rPr sz="2775" b="1" spc="-9" baseline="2952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775" b="1" spc="-29" baseline="2952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775" b="1" spc="-38" baseline="2952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75" b="1" spc="-14" baseline="2952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775" b="1" spc="-44" baseline="2952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775" b="1" spc="-9" baseline="2952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775" b="1" spc="29" baseline="2952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775" b="1" spc="-29" baseline="2952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775" b="1" spc="-25" baseline="2952" dirty="0" smtClean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775" b="1" spc="-84" baseline="2952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75" b="1" spc="-44" baseline="2952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775" b="1" spc="-25" baseline="2952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775" b="1" spc="-29" baseline="2952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775" b="1" spc="-25" baseline="2952" dirty="0" smtClean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775" b="1" spc="4" baseline="2952" dirty="0" smtClean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256" name="object 49"/>
          <p:cNvSpPr txBox="1"/>
          <p:nvPr/>
        </p:nvSpPr>
        <p:spPr>
          <a:xfrm>
            <a:off x="9470692" y="1716133"/>
            <a:ext cx="380157" cy="208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5"/>
              </a:lnSpc>
              <a:spcBef>
                <a:spcPts val="77"/>
              </a:spcBef>
            </a:pPr>
            <a:r>
              <a:rPr sz="2100" b="1" spc="-4" baseline="1950" dirty="0" smtClean="0">
                <a:latin typeface="Calibri"/>
                <a:cs typeface="Calibri"/>
              </a:rPr>
              <a:t>44</a:t>
            </a:r>
            <a:r>
              <a:rPr sz="2100" b="1" spc="14" baseline="1950" dirty="0" smtClean="0">
                <a:latin typeface="Calibri"/>
                <a:cs typeface="Calibri"/>
              </a:rPr>
              <a:t>.</a:t>
            </a:r>
            <a:r>
              <a:rPr sz="2100" b="1" spc="0" baseline="1950" dirty="0" smtClean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7" name="object 48"/>
          <p:cNvSpPr txBox="1"/>
          <p:nvPr/>
        </p:nvSpPr>
        <p:spPr>
          <a:xfrm>
            <a:off x="11252502" y="2537838"/>
            <a:ext cx="1232972" cy="534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99"/>
              </a:spcBef>
            </a:pPr>
            <a:r>
              <a:rPr sz="2775" b="1" spc="-14" baseline="2952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75" b="1" spc="-29" baseline="2952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75" b="1" spc="-14" baseline="2952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75" b="1" spc="0" baseline="295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75" b="1" spc="-53" baseline="295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5" b="1" spc="-14" baseline="2952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75" b="1" spc="29" baseline="295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75" b="1" spc="25" baseline="2952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75" b="1" spc="-29" baseline="2952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75" b="1" spc="0" baseline="295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75" b="1" spc="34" baseline="295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75" b="1" spc="0" baseline="2952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50">
              <a:latin typeface="Calibri"/>
              <a:cs typeface="Calibri"/>
            </a:endParaRPr>
          </a:p>
          <a:p>
            <a:pPr marL="12700" marR="35099">
              <a:lnSpc>
                <a:spcPts val="2165"/>
              </a:lnSpc>
              <a:spcBef>
                <a:spcPts val="9"/>
              </a:spcBef>
            </a:pPr>
            <a:r>
              <a:rPr sz="2775" b="1" spc="-14" baseline="1476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75" b="1" spc="29" baseline="147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75" b="1" spc="-29" baseline="1476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75" b="1" spc="-14" baseline="1476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75" b="1" spc="-29" baseline="1476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75" b="1" spc="-25" baseline="1476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75" b="1" spc="0" baseline="1476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8" name="object 47"/>
          <p:cNvSpPr txBox="1"/>
          <p:nvPr/>
        </p:nvSpPr>
        <p:spPr>
          <a:xfrm>
            <a:off x="1036622" y="5534784"/>
            <a:ext cx="2533525" cy="259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99"/>
              </a:spcBef>
            </a:pPr>
            <a:r>
              <a:rPr sz="2775" b="1" spc="-39" baseline="2952" dirty="0" smtClean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775" b="1" spc="25" baseline="2952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775" b="1" spc="-70" baseline="2952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75" b="1" spc="-29" baseline="2952" dirty="0" smtClean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775" b="1" spc="-46" baseline="2952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775" b="1" spc="-29" baseline="2952" dirty="0" smtClean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775" b="1" spc="-72" baseline="2952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75" b="1" spc="-9" baseline="2952" dirty="0" smtClean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775" b="1" spc="-29" baseline="2952" dirty="0" smtClean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775" b="1" spc="-44" baseline="2952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775" b="1" spc="-14" baseline="2952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775" b="1" spc="-113" baseline="2952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775" b="1" spc="-66" baseline="2952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775" b="1" spc="4" baseline="2952" dirty="0" smtClean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9" name="object 46"/>
          <p:cNvSpPr txBox="1"/>
          <p:nvPr/>
        </p:nvSpPr>
        <p:spPr>
          <a:xfrm>
            <a:off x="938095" y="5951345"/>
            <a:ext cx="184353" cy="259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99"/>
              </a:spcBef>
            </a:pPr>
            <a:r>
              <a:rPr sz="2775" b="1" spc="0" baseline="2952" dirty="0" smtClean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271" name="object 34"/>
          <p:cNvSpPr txBox="1"/>
          <p:nvPr/>
        </p:nvSpPr>
        <p:spPr>
          <a:xfrm>
            <a:off x="3735372" y="1652886"/>
            <a:ext cx="5674359" cy="29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2" name="object 33"/>
          <p:cNvSpPr txBox="1"/>
          <p:nvPr/>
        </p:nvSpPr>
        <p:spPr>
          <a:xfrm>
            <a:off x="3735372" y="1947526"/>
            <a:ext cx="7299959" cy="71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9"/>
              </a:spcBef>
            </a:pPr>
            <a:endParaRPr sz="550"/>
          </a:p>
        </p:txBody>
      </p:sp>
      <p:sp>
        <p:nvSpPr>
          <p:cNvPr id="273" name="object 32"/>
          <p:cNvSpPr txBox="1"/>
          <p:nvPr/>
        </p:nvSpPr>
        <p:spPr>
          <a:xfrm>
            <a:off x="1078532" y="2018646"/>
            <a:ext cx="2656840" cy="2458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 dirty="0"/>
          </a:p>
          <a:p>
            <a:pPr marR="212243" algn="r">
              <a:lnSpc>
                <a:spcPct val="101725"/>
              </a:lnSpc>
            </a:pPr>
            <a:r>
              <a:rPr sz="1850" b="1" spc="-39" dirty="0" smtClean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50" b="1" spc="29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du</a:t>
            </a:r>
            <a:r>
              <a:rPr sz="1850" b="1" spc="-50" dirty="0" smtClean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50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850" b="1" spc="25" dirty="0" smtClean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-148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-76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29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-44" dirty="0" smtClean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50" b="1" spc="29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50" b="1" spc="-54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50" b="1" spc="4" dirty="0" smtClean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850" dirty="0">
              <a:latin typeface="Calibri"/>
              <a:cs typeface="Calibri"/>
            </a:endParaRPr>
          </a:p>
          <a:p>
            <a:pPr marR="259107" algn="r">
              <a:lnSpc>
                <a:spcPct val="101725"/>
              </a:lnSpc>
              <a:spcBef>
                <a:spcPts val="1540"/>
              </a:spcBef>
            </a:pP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48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-71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54" dirty="0" smtClean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50" b="1" spc="29" dirty="0" smtClean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endParaRPr sz="1850" dirty="0">
              <a:latin typeface="Calibri"/>
              <a:cs typeface="Calibri"/>
            </a:endParaRPr>
          </a:p>
          <a:p>
            <a:pPr marR="212743" indent="401002" algn="r">
              <a:lnSpc>
                <a:spcPts val="3800"/>
              </a:lnSpc>
              <a:spcBef>
                <a:spcPts val="450"/>
              </a:spcBef>
            </a:pP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opa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850" b="1" spc="-57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-76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44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29" dirty="0" smtClean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50" b="1" spc="-44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50" b="1" spc="25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50" b="1" spc="-69" dirty="0" smtClean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48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50" dirty="0" smtClean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4" dirty="0" smtClean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50" b="1" spc="-44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50" b="1" spc="29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50" b="1" spc="-106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850" b="1" spc="-28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54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850" b="1" spc="25" dirty="0" smtClean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850" b="1" spc="-9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-66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25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850" b="1" spc="-50" dirty="0" smtClean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274" name="object 31"/>
          <p:cNvSpPr txBox="1"/>
          <p:nvPr/>
        </p:nvSpPr>
        <p:spPr>
          <a:xfrm>
            <a:off x="3735372" y="2018646"/>
            <a:ext cx="7299959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10"/>
              </a:spcBef>
            </a:pPr>
            <a:endParaRPr sz="950"/>
          </a:p>
        </p:txBody>
      </p:sp>
      <p:sp>
        <p:nvSpPr>
          <p:cNvPr id="275" name="object 30"/>
          <p:cNvSpPr txBox="1"/>
          <p:nvPr/>
        </p:nvSpPr>
        <p:spPr>
          <a:xfrm>
            <a:off x="3735372" y="2140567"/>
            <a:ext cx="5603240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6" name="object 29"/>
          <p:cNvSpPr txBox="1"/>
          <p:nvPr/>
        </p:nvSpPr>
        <p:spPr>
          <a:xfrm>
            <a:off x="8724034" y="2173823"/>
            <a:ext cx="1696719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4">
              <a:lnSpc>
                <a:spcPct val="101725"/>
              </a:lnSpc>
              <a:spcBef>
                <a:spcPts val="254"/>
              </a:spcBef>
            </a:pPr>
            <a:r>
              <a:rPr sz="1450" b="1" spc="-9" dirty="0" smtClean="0">
                <a:latin typeface="Calibri"/>
                <a:cs typeface="Calibri"/>
              </a:rPr>
              <a:t>43</a:t>
            </a:r>
            <a:r>
              <a:rPr sz="1450" b="1" spc="14" dirty="0" smtClean="0">
                <a:latin typeface="Calibri"/>
                <a:cs typeface="Calibri"/>
              </a:rPr>
              <a:t>.</a:t>
            </a:r>
            <a:r>
              <a:rPr sz="1450" b="1" spc="0" dirty="0" smtClean="0">
                <a:latin typeface="Calibri"/>
                <a:cs typeface="Calibri"/>
              </a:rPr>
              <a:t>7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277" name="object 28"/>
          <p:cNvSpPr txBox="1"/>
          <p:nvPr/>
        </p:nvSpPr>
        <p:spPr>
          <a:xfrm>
            <a:off x="3735372" y="2425047"/>
            <a:ext cx="7299959" cy="19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8" name="object 27"/>
          <p:cNvSpPr txBox="1"/>
          <p:nvPr/>
        </p:nvSpPr>
        <p:spPr>
          <a:xfrm>
            <a:off x="3735372" y="2618086"/>
            <a:ext cx="3754120" cy="29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9" name="object 26"/>
          <p:cNvSpPr txBox="1"/>
          <p:nvPr/>
        </p:nvSpPr>
        <p:spPr>
          <a:xfrm>
            <a:off x="5981209" y="2651088"/>
            <a:ext cx="3545839" cy="29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5">
              <a:lnSpc>
                <a:spcPct val="101725"/>
              </a:lnSpc>
              <a:spcBef>
                <a:spcPts val="295"/>
              </a:spcBef>
            </a:pPr>
            <a:r>
              <a:rPr sz="1450" b="1" spc="-9" dirty="0" smtClean="0">
                <a:latin typeface="Calibri"/>
                <a:cs typeface="Calibri"/>
              </a:rPr>
              <a:t>29</a:t>
            </a:r>
            <a:r>
              <a:rPr sz="1450" b="1" spc="14" dirty="0" smtClean="0">
                <a:latin typeface="Calibri"/>
                <a:cs typeface="Calibri"/>
              </a:rPr>
              <a:t>.</a:t>
            </a:r>
            <a:r>
              <a:rPr sz="1450" b="1" spc="0" dirty="0" smtClean="0">
                <a:latin typeface="Calibri"/>
                <a:cs typeface="Calibri"/>
              </a:rPr>
              <a:t>3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281" name="object 24"/>
          <p:cNvSpPr txBox="1"/>
          <p:nvPr/>
        </p:nvSpPr>
        <p:spPr>
          <a:xfrm>
            <a:off x="3735372" y="3095606"/>
            <a:ext cx="1874520" cy="29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2" name="object 23"/>
          <p:cNvSpPr txBox="1"/>
          <p:nvPr/>
        </p:nvSpPr>
        <p:spPr>
          <a:xfrm>
            <a:off x="3120692" y="3126909"/>
            <a:ext cx="5425439" cy="29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50">
              <a:lnSpc>
                <a:spcPct val="101725"/>
              </a:lnSpc>
              <a:spcBef>
                <a:spcPts val="334"/>
              </a:spcBef>
            </a:pPr>
            <a:r>
              <a:rPr sz="1450" b="1" spc="-9" dirty="0" smtClean="0">
                <a:latin typeface="Calibri"/>
                <a:cs typeface="Calibri"/>
              </a:rPr>
              <a:t>14</a:t>
            </a:r>
            <a:r>
              <a:rPr sz="1450" b="1" spc="14" dirty="0" smtClean="0">
                <a:latin typeface="Calibri"/>
                <a:cs typeface="Calibri"/>
              </a:rPr>
              <a:t>.</a:t>
            </a:r>
            <a:r>
              <a:rPr sz="1450" b="1" spc="0" dirty="0" smtClean="0">
                <a:latin typeface="Calibri"/>
                <a:cs typeface="Calibri"/>
              </a:rPr>
              <a:t>6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283" name="object 22"/>
          <p:cNvSpPr txBox="1"/>
          <p:nvPr/>
        </p:nvSpPr>
        <p:spPr>
          <a:xfrm>
            <a:off x="3735372" y="3390247"/>
            <a:ext cx="7299959" cy="19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4" name="object 21"/>
          <p:cNvSpPr txBox="1"/>
          <p:nvPr/>
        </p:nvSpPr>
        <p:spPr>
          <a:xfrm>
            <a:off x="3735372" y="3583286"/>
            <a:ext cx="1051560" cy="29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5" name="object 20"/>
          <p:cNvSpPr txBox="1"/>
          <p:nvPr/>
        </p:nvSpPr>
        <p:spPr>
          <a:xfrm>
            <a:off x="1871012" y="3615721"/>
            <a:ext cx="6248399" cy="29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039">
              <a:lnSpc>
                <a:spcPct val="101725"/>
              </a:lnSpc>
              <a:spcBef>
                <a:spcPts val="340"/>
              </a:spcBef>
            </a:pPr>
            <a:r>
              <a:rPr sz="1400" b="1" spc="-9" dirty="0" smtClean="0">
                <a:latin typeface="Calibri"/>
                <a:cs typeface="Calibri"/>
              </a:rPr>
              <a:t>8</a:t>
            </a:r>
            <a:r>
              <a:rPr sz="1400" b="1" spc="14" dirty="0" smtClean="0">
                <a:latin typeface="Calibri"/>
                <a:cs typeface="Calibri"/>
              </a:rPr>
              <a:t>.</a:t>
            </a:r>
            <a:r>
              <a:rPr sz="1400" b="1" spc="0" dirty="0" smtClean="0">
                <a:latin typeface="Calibri"/>
                <a:cs typeface="Calibri"/>
              </a:rPr>
              <a:t>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7" name="object 18"/>
          <p:cNvSpPr txBox="1"/>
          <p:nvPr/>
        </p:nvSpPr>
        <p:spPr>
          <a:xfrm>
            <a:off x="3735372" y="4060806"/>
            <a:ext cx="817879" cy="29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8" name="object 17"/>
          <p:cNvSpPr txBox="1"/>
          <p:nvPr/>
        </p:nvSpPr>
        <p:spPr>
          <a:xfrm>
            <a:off x="1471964" y="4108996"/>
            <a:ext cx="6482080" cy="29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325">
              <a:lnSpc>
                <a:spcPct val="101725"/>
              </a:lnSpc>
              <a:spcBef>
                <a:spcPts val="330"/>
              </a:spcBef>
            </a:pPr>
            <a:r>
              <a:rPr sz="1450" b="1" spc="-9" dirty="0" smtClean="0">
                <a:latin typeface="Calibri"/>
                <a:cs typeface="Calibri"/>
              </a:rPr>
              <a:t>6</a:t>
            </a:r>
            <a:r>
              <a:rPr sz="1450" b="1" spc="14" dirty="0" smtClean="0">
                <a:latin typeface="Calibri"/>
                <a:cs typeface="Calibri"/>
              </a:rPr>
              <a:t>.</a:t>
            </a:r>
            <a:r>
              <a:rPr sz="1450" b="1" spc="0" dirty="0" smtClean="0">
                <a:latin typeface="Calibri"/>
                <a:cs typeface="Calibri"/>
              </a:rPr>
              <a:t>4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89" name="object 16"/>
          <p:cNvSpPr txBox="1"/>
          <p:nvPr/>
        </p:nvSpPr>
        <p:spPr>
          <a:xfrm>
            <a:off x="3735372" y="4355447"/>
            <a:ext cx="729995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9"/>
              </a:spcBef>
            </a:pPr>
            <a:endParaRPr sz="950"/>
          </a:p>
        </p:txBody>
      </p:sp>
      <p:sp>
        <p:nvSpPr>
          <p:cNvPr id="290" name="object 15"/>
          <p:cNvSpPr txBox="1"/>
          <p:nvPr/>
        </p:nvSpPr>
        <p:spPr>
          <a:xfrm>
            <a:off x="938095" y="4477366"/>
            <a:ext cx="2797277" cy="286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11105" algn="r">
              <a:lnSpc>
                <a:spcPct val="101725"/>
              </a:lnSpc>
              <a:spcBef>
                <a:spcPts val="445"/>
              </a:spcBef>
            </a:pP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-79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29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50" b="1" spc="-69" dirty="0" smtClean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50" b="1" spc="44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50" b="1" spc="-96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50" b="1" spc="-51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50" b="1" spc="25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endParaRPr sz="1850" dirty="0">
              <a:latin typeface="Calibri"/>
              <a:cs typeface="Calibri"/>
            </a:endParaRPr>
          </a:p>
          <a:p>
            <a:pPr marR="218016" algn="r">
              <a:lnSpc>
                <a:spcPct val="101725"/>
              </a:lnSpc>
              <a:spcBef>
                <a:spcPts val="1541"/>
              </a:spcBef>
            </a:pP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25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-159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50" b="1" spc="-14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ob</a:t>
            </a:r>
            <a:r>
              <a:rPr sz="1850" b="1" spc="25" dirty="0" smtClean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50" b="1" spc="-44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-59" dirty="0" smtClean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1850" dirty="0">
              <a:latin typeface="Calibri"/>
              <a:cs typeface="Calibri"/>
            </a:endParaRPr>
          </a:p>
          <a:p>
            <a:pPr marR="212097" algn="r">
              <a:lnSpc>
                <a:spcPct val="101725"/>
              </a:lnSpc>
              <a:spcBef>
                <a:spcPts val="5338"/>
              </a:spcBef>
            </a:pP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50" b="1" spc="25" dirty="0" smtClean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50" b="1" spc="-79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41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69" dirty="0" smtClean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50" b="1" spc="29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39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app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25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-75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19" dirty="0" smtClean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50" b="1" spc="-44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-25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1850" dirty="0">
              <a:latin typeface="Calibri"/>
              <a:cs typeface="Calibri"/>
            </a:endParaRPr>
          </a:p>
          <a:p>
            <a:pPr marR="268932" algn="r">
              <a:lnSpc>
                <a:spcPct val="101725"/>
              </a:lnSpc>
              <a:spcBef>
                <a:spcPts val="1542"/>
              </a:spcBef>
            </a:pPr>
            <a:r>
              <a:rPr sz="1850" b="1" spc="-44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50" b="1" spc="-29" dirty="0" smtClean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50" b="1" spc="-44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50" b="1" spc="0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291" name="object 14"/>
          <p:cNvSpPr txBox="1"/>
          <p:nvPr/>
        </p:nvSpPr>
        <p:spPr>
          <a:xfrm>
            <a:off x="3735372" y="4477366"/>
            <a:ext cx="7299959" cy="71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0"/>
              </a:spcBef>
            </a:pPr>
            <a:endParaRPr sz="550"/>
          </a:p>
        </p:txBody>
      </p:sp>
      <p:sp>
        <p:nvSpPr>
          <p:cNvPr id="292" name="object 13"/>
          <p:cNvSpPr txBox="1"/>
          <p:nvPr/>
        </p:nvSpPr>
        <p:spPr>
          <a:xfrm>
            <a:off x="3735372" y="4548487"/>
            <a:ext cx="777239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3" name="object 12"/>
          <p:cNvSpPr txBox="1"/>
          <p:nvPr/>
        </p:nvSpPr>
        <p:spPr>
          <a:xfrm>
            <a:off x="1464613" y="4581743"/>
            <a:ext cx="6522719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485">
              <a:lnSpc>
                <a:spcPct val="101725"/>
              </a:lnSpc>
              <a:spcBef>
                <a:spcPts val="290"/>
              </a:spcBef>
            </a:pPr>
            <a:r>
              <a:rPr sz="1450" b="1" spc="-9" dirty="0" smtClean="0">
                <a:latin typeface="Calibri"/>
                <a:cs typeface="Calibri"/>
              </a:rPr>
              <a:t>6</a:t>
            </a:r>
            <a:r>
              <a:rPr sz="1450" b="1" spc="14" dirty="0" smtClean="0">
                <a:latin typeface="Calibri"/>
                <a:cs typeface="Calibri"/>
              </a:rPr>
              <a:t>.</a:t>
            </a:r>
            <a:r>
              <a:rPr sz="1450" b="1" spc="0" dirty="0" smtClean="0">
                <a:latin typeface="Calibri"/>
                <a:cs typeface="Calibri"/>
              </a:rPr>
              <a:t>1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295" name="object 10"/>
          <p:cNvSpPr txBox="1"/>
          <p:nvPr/>
        </p:nvSpPr>
        <p:spPr>
          <a:xfrm>
            <a:off x="3735372" y="5026007"/>
            <a:ext cx="381000" cy="294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6" name="object 9"/>
          <p:cNvSpPr txBox="1"/>
          <p:nvPr/>
        </p:nvSpPr>
        <p:spPr>
          <a:xfrm>
            <a:off x="776774" y="5057517"/>
            <a:ext cx="6918959" cy="294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865">
              <a:lnSpc>
                <a:spcPct val="101725"/>
              </a:lnSpc>
              <a:spcBef>
                <a:spcPts val="330"/>
              </a:spcBef>
            </a:pPr>
            <a:r>
              <a:rPr sz="1450" b="1" spc="0" dirty="0" smtClean="0">
                <a:latin typeface="Calibri"/>
                <a:cs typeface="Calibri"/>
              </a:rPr>
              <a:t>3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298" name="object 7"/>
          <p:cNvSpPr txBox="1"/>
          <p:nvPr/>
        </p:nvSpPr>
        <p:spPr>
          <a:xfrm>
            <a:off x="3735372" y="5513687"/>
            <a:ext cx="198119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9" name="object 6"/>
          <p:cNvSpPr txBox="1"/>
          <p:nvPr/>
        </p:nvSpPr>
        <p:spPr>
          <a:xfrm>
            <a:off x="499785" y="5513687"/>
            <a:ext cx="7101839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500">
              <a:lnSpc>
                <a:spcPct val="101725"/>
              </a:lnSpc>
              <a:spcBef>
                <a:spcPts val="290"/>
              </a:spcBef>
            </a:pPr>
            <a:r>
              <a:rPr sz="1450" b="1" spc="-9" dirty="0" smtClean="0">
                <a:latin typeface="Calibri"/>
                <a:cs typeface="Calibri"/>
              </a:rPr>
              <a:t>1</a:t>
            </a:r>
            <a:r>
              <a:rPr sz="1450" b="1" spc="14" dirty="0" smtClean="0">
                <a:latin typeface="Calibri"/>
                <a:cs typeface="Calibri"/>
              </a:rPr>
              <a:t>.</a:t>
            </a:r>
            <a:r>
              <a:rPr sz="1450" b="1" spc="0" dirty="0" smtClean="0">
                <a:latin typeface="Calibri"/>
                <a:cs typeface="Calibri"/>
              </a:rPr>
              <a:t>6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00" name="object 5"/>
          <p:cNvSpPr txBox="1"/>
          <p:nvPr/>
        </p:nvSpPr>
        <p:spPr>
          <a:xfrm>
            <a:off x="301665" y="5798167"/>
            <a:ext cx="7299959" cy="670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"/>
              </a:spcBef>
            </a:pPr>
            <a:endParaRPr sz="850"/>
          </a:p>
          <a:p>
            <a:pPr marL="128016">
              <a:lnSpc>
                <a:spcPct val="101725"/>
              </a:lnSpc>
              <a:spcBef>
                <a:spcPts val="1000"/>
              </a:spcBef>
            </a:pPr>
            <a:r>
              <a:rPr sz="1450" b="1" spc="-4" dirty="0" smtClean="0">
                <a:latin typeface="Calibri"/>
                <a:cs typeface="Calibri"/>
              </a:rPr>
              <a:t>0</a:t>
            </a:r>
            <a:r>
              <a:rPr sz="1450" b="1" spc="14" dirty="0" smtClean="0">
                <a:latin typeface="Calibri"/>
                <a:cs typeface="Calibri"/>
              </a:rPr>
              <a:t>.</a:t>
            </a:r>
            <a:r>
              <a:rPr sz="1450" b="1" spc="0" dirty="0" smtClean="0">
                <a:latin typeface="Calibri"/>
                <a:cs typeface="Calibri"/>
              </a:rPr>
              <a:t>5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01" name="object 4"/>
          <p:cNvSpPr txBox="1"/>
          <p:nvPr/>
        </p:nvSpPr>
        <p:spPr>
          <a:xfrm>
            <a:off x="3735372" y="6468727"/>
            <a:ext cx="1275079" cy="294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2" name="object 3"/>
          <p:cNvSpPr txBox="1"/>
          <p:nvPr/>
        </p:nvSpPr>
        <p:spPr>
          <a:xfrm>
            <a:off x="2155091" y="6482813"/>
            <a:ext cx="6024880" cy="294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5">
              <a:lnSpc>
                <a:spcPct val="101725"/>
              </a:lnSpc>
              <a:spcBef>
                <a:spcPts val="370"/>
              </a:spcBef>
            </a:pPr>
            <a:r>
              <a:rPr sz="1450" b="1" spc="-9" dirty="0" smtClean="0">
                <a:latin typeface="Calibri"/>
                <a:cs typeface="Calibri"/>
              </a:rPr>
              <a:t>10</a:t>
            </a:r>
            <a:endParaRPr sz="1450" dirty="0">
              <a:latin typeface="Calibri"/>
              <a:cs typeface="Calibri"/>
            </a:endParaRPr>
          </a:p>
        </p:txBody>
      </p:sp>
      <p:pic>
        <p:nvPicPr>
          <p:cNvPr id="304" name="Picture 3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4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Social Determinant of Health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OVERALL VULNERABILITY 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335"/>
          <a:stretch/>
        </p:blipFill>
        <p:spPr>
          <a:xfrm>
            <a:off x="3237626" y="1496658"/>
            <a:ext cx="6316279" cy="54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47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Community Health Improvement Plan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WHAT IS IT?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2779461"/>
            <a:ext cx="10668000" cy="51846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ong-term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, systematic effort to address public health problems in a community. It is based on the results of community health assessment activities, and is one step in a process to improve community health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</a:p>
          <a:p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48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Community Health Improvement Plan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PRIORITIES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2290576"/>
            <a:ext cx="10668000" cy="42882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Adverse Childhood Experiences (ACEs) 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Mental Health 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Food Security 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Healthy Weight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92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26203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6600" b="1" dirty="0" smtClean="0"/>
              <a:t>QUESTIONS?</a:t>
            </a:r>
            <a:endParaRPr sz="6600" b="1" dirty="0"/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1686526"/>
            <a:ext cx="10668000" cy="51846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45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Community Health Assessment 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WHAT IS IT?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1800665"/>
            <a:ext cx="10668000" cy="51268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*Comprehensive Data Collection*</a:t>
            </a:r>
            <a:r>
              <a:rPr lang="en-US" sz="3600" dirty="0" smtClean="0"/>
              <a:t> </a:t>
            </a:r>
          </a:p>
          <a:p>
            <a:pPr algn="l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59017824"/>
              </p:ext>
            </p:extLst>
          </p:nvPr>
        </p:nvGraphicFramePr>
        <p:xfrm>
          <a:off x="412442" y="2817604"/>
          <a:ext cx="11873552" cy="412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5078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Community Health Assessment 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KEY FINDINGS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1686526"/>
            <a:ext cx="10668000" cy="51846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786121"/>
              </p:ext>
            </p:extLst>
          </p:nvPr>
        </p:nvGraphicFramePr>
        <p:xfrm>
          <a:off x="1168400" y="1528189"/>
          <a:ext cx="11023600" cy="532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9520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Community Health Assessment 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KEY FINDINGS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sp>
        <p:nvSpPr>
          <p:cNvPr id="9" name="object 138"/>
          <p:cNvSpPr/>
          <p:nvPr/>
        </p:nvSpPr>
        <p:spPr>
          <a:xfrm>
            <a:off x="4996932" y="1480453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39"/>
          <p:cNvSpPr/>
          <p:nvPr/>
        </p:nvSpPr>
        <p:spPr>
          <a:xfrm>
            <a:off x="4996932" y="169889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40"/>
          <p:cNvSpPr/>
          <p:nvPr/>
        </p:nvSpPr>
        <p:spPr>
          <a:xfrm>
            <a:off x="6825732" y="1480453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41"/>
          <p:cNvSpPr/>
          <p:nvPr/>
        </p:nvSpPr>
        <p:spPr>
          <a:xfrm>
            <a:off x="6825732" y="169889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42"/>
          <p:cNvSpPr/>
          <p:nvPr/>
        </p:nvSpPr>
        <p:spPr>
          <a:xfrm>
            <a:off x="3173212" y="1576974"/>
            <a:ext cx="1280159" cy="121920"/>
          </a:xfrm>
          <a:custGeom>
            <a:avLst/>
            <a:gdLst/>
            <a:ahLst/>
            <a:cxnLst/>
            <a:rect l="l" t="t" r="r" b="b"/>
            <a:pathLst>
              <a:path w="1280159" h="121920">
                <a:moveTo>
                  <a:pt x="0" y="0"/>
                </a:moveTo>
                <a:lnTo>
                  <a:pt x="0" y="121920"/>
                </a:lnTo>
                <a:lnTo>
                  <a:pt x="1280159" y="121920"/>
                </a:lnTo>
                <a:lnTo>
                  <a:pt x="1280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3"/>
          <p:cNvSpPr/>
          <p:nvPr/>
        </p:nvSpPr>
        <p:spPr>
          <a:xfrm>
            <a:off x="4453372" y="1576974"/>
            <a:ext cx="2357120" cy="121920"/>
          </a:xfrm>
          <a:custGeom>
            <a:avLst/>
            <a:gdLst/>
            <a:ahLst/>
            <a:cxnLst/>
            <a:rect l="l" t="t" r="r" b="b"/>
            <a:pathLst>
              <a:path w="2357120" h="121920">
                <a:moveTo>
                  <a:pt x="0" y="0"/>
                </a:moveTo>
                <a:lnTo>
                  <a:pt x="0" y="121920"/>
                </a:lnTo>
                <a:lnTo>
                  <a:pt x="2357120" y="121920"/>
                </a:lnTo>
                <a:lnTo>
                  <a:pt x="2357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44"/>
          <p:cNvSpPr/>
          <p:nvPr/>
        </p:nvSpPr>
        <p:spPr>
          <a:xfrm>
            <a:off x="4996932" y="2013853"/>
            <a:ext cx="0" cy="193040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45"/>
          <p:cNvSpPr/>
          <p:nvPr/>
        </p:nvSpPr>
        <p:spPr>
          <a:xfrm>
            <a:off x="4996932" y="2338974"/>
            <a:ext cx="0" cy="18287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46"/>
          <p:cNvSpPr/>
          <p:nvPr/>
        </p:nvSpPr>
        <p:spPr>
          <a:xfrm>
            <a:off x="3173212" y="2206894"/>
            <a:ext cx="2153920" cy="132079"/>
          </a:xfrm>
          <a:custGeom>
            <a:avLst/>
            <a:gdLst/>
            <a:ahLst/>
            <a:cxnLst/>
            <a:rect l="l" t="t" r="r" b="b"/>
            <a:pathLst>
              <a:path w="2153920" h="132079">
                <a:moveTo>
                  <a:pt x="0" y="0"/>
                </a:moveTo>
                <a:lnTo>
                  <a:pt x="0" y="132079"/>
                </a:lnTo>
                <a:lnTo>
                  <a:pt x="2153920" y="132079"/>
                </a:lnTo>
                <a:lnTo>
                  <a:pt x="2153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47"/>
          <p:cNvSpPr/>
          <p:nvPr/>
        </p:nvSpPr>
        <p:spPr>
          <a:xfrm>
            <a:off x="3173212" y="2521853"/>
            <a:ext cx="1046480" cy="132080"/>
          </a:xfrm>
          <a:custGeom>
            <a:avLst/>
            <a:gdLst/>
            <a:ahLst/>
            <a:cxnLst/>
            <a:rect l="l" t="t" r="r" b="b"/>
            <a:pathLst>
              <a:path w="1046480" h="132080">
                <a:moveTo>
                  <a:pt x="0" y="0"/>
                </a:moveTo>
                <a:lnTo>
                  <a:pt x="0" y="132080"/>
                </a:lnTo>
                <a:lnTo>
                  <a:pt x="1046480" y="132080"/>
                </a:lnTo>
                <a:lnTo>
                  <a:pt x="1046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48"/>
          <p:cNvSpPr/>
          <p:nvPr/>
        </p:nvSpPr>
        <p:spPr>
          <a:xfrm>
            <a:off x="6825732" y="2013853"/>
            <a:ext cx="0" cy="193040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49"/>
          <p:cNvSpPr/>
          <p:nvPr/>
        </p:nvSpPr>
        <p:spPr>
          <a:xfrm>
            <a:off x="3173212" y="1891934"/>
            <a:ext cx="1686559" cy="121919"/>
          </a:xfrm>
          <a:custGeom>
            <a:avLst/>
            <a:gdLst/>
            <a:ahLst/>
            <a:cxnLst/>
            <a:rect l="l" t="t" r="r" b="b"/>
            <a:pathLst>
              <a:path w="1686559" h="121919">
                <a:moveTo>
                  <a:pt x="0" y="0"/>
                </a:moveTo>
                <a:lnTo>
                  <a:pt x="0" y="121919"/>
                </a:lnTo>
                <a:lnTo>
                  <a:pt x="1686559" y="121919"/>
                </a:lnTo>
                <a:lnTo>
                  <a:pt x="16865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150"/>
          <p:cNvSpPr/>
          <p:nvPr/>
        </p:nvSpPr>
        <p:spPr>
          <a:xfrm>
            <a:off x="4859772" y="1891934"/>
            <a:ext cx="1950720" cy="121919"/>
          </a:xfrm>
          <a:custGeom>
            <a:avLst/>
            <a:gdLst/>
            <a:ahLst/>
            <a:cxnLst/>
            <a:rect l="l" t="t" r="r" b="b"/>
            <a:pathLst>
              <a:path w="1950720" h="121919">
                <a:moveTo>
                  <a:pt x="0" y="0"/>
                </a:moveTo>
                <a:lnTo>
                  <a:pt x="0" y="121919"/>
                </a:lnTo>
                <a:lnTo>
                  <a:pt x="1950720" y="121919"/>
                </a:lnTo>
                <a:lnTo>
                  <a:pt x="195072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151"/>
          <p:cNvSpPr/>
          <p:nvPr/>
        </p:nvSpPr>
        <p:spPr>
          <a:xfrm>
            <a:off x="6825732" y="2338974"/>
            <a:ext cx="0" cy="18287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52"/>
          <p:cNvSpPr/>
          <p:nvPr/>
        </p:nvSpPr>
        <p:spPr>
          <a:xfrm>
            <a:off x="5327132" y="2206894"/>
            <a:ext cx="2275840" cy="132079"/>
          </a:xfrm>
          <a:custGeom>
            <a:avLst/>
            <a:gdLst/>
            <a:ahLst/>
            <a:cxnLst/>
            <a:rect l="l" t="t" r="r" b="b"/>
            <a:pathLst>
              <a:path w="2275840" h="132079">
                <a:moveTo>
                  <a:pt x="0" y="0"/>
                </a:moveTo>
                <a:lnTo>
                  <a:pt x="0" y="132079"/>
                </a:lnTo>
                <a:lnTo>
                  <a:pt x="2275840" y="132079"/>
                </a:lnTo>
                <a:lnTo>
                  <a:pt x="2275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153"/>
          <p:cNvSpPr/>
          <p:nvPr/>
        </p:nvSpPr>
        <p:spPr>
          <a:xfrm>
            <a:off x="4996932" y="2653934"/>
            <a:ext cx="0" cy="18287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54"/>
          <p:cNvSpPr/>
          <p:nvPr/>
        </p:nvSpPr>
        <p:spPr>
          <a:xfrm>
            <a:off x="4219692" y="2521853"/>
            <a:ext cx="1615439" cy="132080"/>
          </a:xfrm>
          <a:custGeom>
            <a:avLst/>
            <a:gdLst/>
            <a:ahLst/>
            <a:cxnLst/>
            <a:rect l="l" t="t" r="r" b="b"/>
            <a:pathLst>
              <a:path w="1615439" h="132080">
                <a:moveTo>
                  <a:pt x="0" y="0"/>
                </a:moveTo>
                <a:lnTo>
                  <a:pt x="0" y="132080"/>
                </a:lnTo>
                <a:lnTo>
                  <a:pt x="1615439" y="132080"/>
                </a:lnTo>
                <a:lnTo>
                  <a:pt x="1615439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155"/>
          <p:cNvSpPr/>
          <p:nvPr/>
        </p:nvSpPr>
        <p:spPr>
          <a:xfrm>
            <a:off x="3173212" y="2836814"/>
            <a:ext cx="538480" cy="132080"/>
          </a:xfrm>
          <a:custGeom>
            <a:avLst/>
            <a:gdLst/>
            <a:ahLst/>
            <a:cxnLst/>
            <a:rect l="l" t="t" r="r" b="b"/>
            <a:pathLst>
              <a:path w="538480" h="132080">
                <a:moveTo>
                  <a:pt x="0" y="0"/>
                </a:moveTo>
                <a:lnTo>
                  <a:pt x="0" y="132080"/>
                </a:lnTo>
                <a:lnTo>
                  <a:pt x="538480" y="132080"/>
                </a:lnTo>
                <a:lnTo>
                  <a:pt x="538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156"/>
          <p:cNvSpPr/>
          <p:nvPr/>
        </p:nvSpPr>
        <p:spPr>
          <a:xfrm>
            <a:off x="3711692" y="2836814"/>
            <a:ext cx="1148079" cy="132080"/>
          </a:xfrm>
          <a:custGeom>
            <a:avLst/>
            <a:gdLst/>
            <a:ahLst/>
            <a:cxnLst/>
            <a:rect l="l" t="t" r="r" b="b"/>
            <a:pathLst>
              <a:path w="1148079" h="132080">
                <a:moveTo>
                  <a:pt x="0" y="0"/>
                </a:moveTo>
                <a:lnTo>
                  <a:pt x="0" y="132080"/>
                </a:lnTo>
                <a:lnTo>
                  <a:pt x="1148079" y="132080"/>
                </a:lnTo>
                <a:lnTo>
                  <a:pt x="11480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57"/>
          <p:cNvSpPr/>
          <p:nvPr/>
        </p:nvSpPr>
        <p:spPr>
          <a:xfrm>
            <a:off x="8644372" y="1480453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58"/>
          <p:cNvSpPr/>
          <p:nvPr/>
        </p:nvSpPr>
        <p:spPr>
          <a:xfrm>
            <a:off x="8644372" y="169889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59"/>
          <p:cNvSpPr/>
          <p:nvPr/>
        </p:nvSpPr>
        <p:spPr>
          <a:xfrm>
            <a:off x="10473172" y="1480453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160"/>
          <p:cNvSpPr/>
          <p:nvPr/>
        </p:nvSpPr>
        <p:spPr>
          <a:xfrm>
            <a:off x="10473172" y="169889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161"/>
          <p:cNvSpPr/>
          <p:nvPr/>
        </p:nvSpPr>
        <p:spPr>
          <a:xfrm>
            <a:off x="12291812" y="1480453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63"/>
          <p:cNvSpPr/>
          <p:nvPr/>
        </p:nvSpPr>
        <p:spPr>
          <a:xfrm>
            <a:off x="6810491" y="1576974"/>
            <a:ext cx="5699760" cy="121920"/>
          </a:xfrm>
          <a:custGeom>
            <a:avLst/>
            <a:gdLst/>
            <a:ahLst/>
            <a:cxnLst/>
            <a:rect l="l" t="t" r="r" b="b"/>
            <a:pathLst>
              <a:path w="5699759" h="121920">
                <a:moveTo>
                  <a:pt x="5669279" y="0"/>
                </a:moveTo>
                <a:lnTo>
                  <a:pt x="0" y="0"/>
                </a:lnTo>
                <a:lnTo>
                  <a:pt x="0" y="121920"/>
                </a:lnTo>
                <a:lnTo>
                  <a:pt x="5669279" y="121920"/>
                </a:lnTo>
                <a:lnTo>
                  <a:pt x="566927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164"/>
          <p:cNvSpPr/>
          <p:nvPr/>
        </p:nvSpPr>
        <p:spPr>
          <a:xfrm>
            <a:off x="8644372" y="2013853"/>
            <a:ext cx="0" cy="193040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166"/>
          <p:cNvSpPr/>
          <p:nvPr/>
        </p:nvSpPr>
        <p:spPr>
          <a:xfrm>
            <a:off x="6810491" y="1891934"/>
            <a:ext cx="4124960" cy="121919"/>
          </a:xfrm>
          <a:custGeom>
            <a:avLst/>
            <a:gdLst/>
            <a:ahLst/>
            <a:cxnLst/>
            <a:rect l="l" t="t" r="r" b="b"/>
            <a:pathLst>
              <a:path w="4124959" h="121919">
                <a:moveTo>
                  <a:pt x="0" y="0"/>
                </a:moveTo>
                <a:lnTo>
                  <a:pt x="0" y="121919"/>
                </a:lnTo>
                <a:lnTo>
                  <a:pt x="4124960" y="121919"/>
                </a:lnTo>
                <a:lnTo>
                  <a:pt x="412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167"/>
          <p:cNvSpPr/>
          <p:nvPr/>
        </p:nvSpPr>
        <p:spPr>
          <a:xfrm>
            <a:off x="8644372" y="2338974"/>
            <a:ext cx="0" cy="18287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168"/>
          <p:cNvSpPr/>
          <p:nvPr/>
        </p:nvSpPr>
        <p:spPr>
          <a:xfrm>
            <a:off x="7602972" y="2206894"/>
            <a:ext cx="2336800" cy="132079"/>
          </a:xfrm>
          <a:custGeom>
            <a:avLst/>
            <a:gdLst/>
            <a:ahLst/>
            <a:cxnLst/>
            <a:rect l="l" t="t" r="r" b="b"/>
            <a:pathLst>
              <a:path w="2336800" h="132079">
                <a:moveTo>
                  <a:pt x="0" y="0"/>
                </a:moveTo>
                <a:lnTo>
                  <a:pt x="0" y="132079"/>
                </a:lnTo>
                <a:lnTo>
                  <a:pt x="2336800" y="132079"/>
                </a:lnTo>
                <a:lnTo>
                  <a:pt x="233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69"/>
          <p:cNvSpPr/>
          <p:nvPr/>
        </p:nvSpPr>
        <p:spPr>
          <a:xfrm>
            <a:off x="6825732" y="2653934"/>
            <a:ext cx="0" cy="18287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171"/>
          <p:cNvSpPr/>
          <p:nvPr/>
        </p:nvSpPr>
        <p:spPr>
          <a:xfrm>
            <a:off x="5835132" y="2521853"/>
            <a:ext cx="3383279" cy="132080"/>
          </a:xfrm>
          <a:custGeom>
            <a:avLst/>
            <a:gdLst/>
            <a:ahLst/>
            <a:cxnLst/>
            <a:rect l="l" t="t" r="r" b="b"/>
            <a:pathLst>
              <a:path w="3383279" h="132080">
                <a:moveTo>
                  <a:pt x="0" y="0"/>
                </a:moveTo>
                <a:lnTo>
                  <a:pt x="0" y="132080"/>
                </a:lnTo>
                <a:lnTo>
                  <a:pt x="3383279" y="132080"/>
                </a:lnTo>
                <a:lnTo>
                  <a:pt x="3383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172"/>
          <p:cNvSpPr/>
          <p:nvPr/>
        </p:nvSpPr>
        <p:spPr>
          <a:xfrm>
            <a:off x="4996932" y="296889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173"/>
          <p:cNvSpPr/>
          <p:nvPr/>
        </p:nvSpPr>
        <p:spPr>
          <a:xfrm>
            <a:off x="4996932" y="3283853"/>
            <a:ext cx="0" cy="193040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174"/>
          <p:cNvSpPr/>
          <p:nvPr/>
        </p:nvSpPr>
        <p:spPr>
          <a:xfrm>
            <a:off x="3173212" y="3161934"/>
            <a:ext cx="833119" cy="121919"/>
          </a:xfrm>
          <a:custGeom>
            <a:avLst/>
            <a:gdLst/>
            <a:ahLst/>
            <a:cxnLst/>
            <a:rect l="l" t="t" r="r" b="b"/>
            <a:pathLst>
              <a:path w="833119" h="121919">
                <a:moveTo>
                  <a:pt x="0" y="0"/>
                </a:moveTo>
                <a:lnTo>
                  <a:pt x="0" y="121919"/>
                </a:lnTo>
                <a:lnTo>
                  <a:pt x="833119" y="121919"/>
                </a:lnTo>
                <a:lnTo>
                  <a:pt x="833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175"/>
          <p:cNvSpPr/>
          <p:nvPr/>
        </p:nvSpPr>
        <p:spPr>
          <a:xfrm>
            <a:off x="4006332" y="3161934"/>
            <a:ext cx="1767839" cy="121919"/>
          </a:xfrm>
          <a:custGeom>
            <a:avLst/>
            <a:gdLst/>
            <a:ahLst/>
            <a:cxnLst/>
            <a:rect l="l" t="t" r="r" b="b"/>
            <a:pathLst>
              <a:path w="1767839" h="121919">
                <a:moveTo>
                  <a:pt x="0" y="0"/>
                </a:moveTo>
                <a:lnTo>
                  <a:pt x="0" y="121919"/>
                </a:lnTo>
                <a:lnTo>
                  <a:pt x="1767839" y="121919"/>
                </a:lnTo>
                <a:lnTo>
                  <a:pt x="1767839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176"/>
          <p:cNvSpPr/>
          <p:nvPr/>
        </p:nvSpPr>
        <p:spPr>
          <a:xfrm>
            <a:off x="4996932" y="359881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177"/>
          <p:cNvSpPr/>
          <p:nvPr/>
        </p:nvSpPr>
        <p:spPr>
          <a:xfrm>
            <a:off x="3173212" y="3476894"/>
            <a:ext cx="1534159" cy="121919"/>
          </a:xfrm>
          <a:custGeom>
            <a:avLst/>
            <a:gdLst/>
            <a:ahLst/>
            <a:cxnLst/>
            <a:rect l="l" t="t" r="r" b="b"/>
            <a:pathLst>
              <a:path w="1534159" h="121919">
                <a:moveTo>
                  <a:pt x="0" y="0"/>
                </a:moveTo>
                <a:lnTo>
                  <a:pt x="0" y="121919"/>
                </a:lnTo>
                <a:lnTo>
                  <a:pt x="1534159" y="121919"/>
                </a:lnTo>
                <a:lnTo>
                  <a:pt x="1534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178"/>
          <p:cNvSpPr/>
          <p:nvPr/>
        </p:nvSpPr>
        <p:spPr>
          <a:xfrm>
            <a:off x="4707372" y="3476894"/>
            <a:ext cx="1737360" cy="121919"/>
          </a:xfrm>
          <a:custGeom>
            <a:avLst/>
            <a:gdLst/>
            <a:ahLst/>
            <a:cxnLst/>
            <a:rect l="l" t="t" r="r" b="b"/>
            <a:pathLst>
              <a:path w="1737360" h="121919">
                <a:moveTo>
                  <a:pt x="0" y="0"/>
                </a:moveTo>
                <a:lnTo>
                  <a:pt x="0" y="121919"/>
                </a:lnTo>
                <a:lnTo>
                  <a:pt x="1737360" y="121919"/>
                </a:lnTo>
                <a:lnTo>
                  <a:pt x="1737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179"/>
          <p:cNvSpPr/>
          <p:nvPr/>
        </p:nvSpPr>
        <p:spPr>
          <a:xfrm>
            <a:off x="3173212" y="3791853"/>
            <a:ext cx="487680" cy="121920"/>
          </a:xfrm>
          <a:custGeom>
            <a:avLst/>
            <a:gdLst/>
            <a:ahLst/>
            <a:cxnLst/>
            <a:rect l="l" t="t" r="r" b="b"/>
            <a:pathLst>
              <a:path w="487680" h="121920">
                <a:moveTo>
                  <a:pt x="0" y="0"/>
                </a:moveTo>
                <a:lnTo>
                  <a:pt x="0" y="121920"/>
                </a:lnTo>
                <a:lnTo>
                  <a:pt x="487680" y="121920"/>
                </a:lnTo>
                <a:lnTo>
                  <a:pt x="487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180"/>
          <p:cNvSpPr/>
          <p:nvPr/>
        </p:nvSpPr>
        <p:spPr>
          <a:xfrm>
            <a:off x="3660892" y="3791853"/>
            <a:ext cx="1229360" cy="121920"/>
          </a:xfrm>
          <a:custGeom>
            <a:avLst/>
            <a:gdLst/>
            <a:ahLst/>
            <a:cxnLst/>
            <a:rect l="l" t="t" r="r" b="b"/>
            <a:pathLst>
              <a:path w="1229360" h="121920">
                <a:moveTo>
                  <a:pt x="0" y="0"/>
                </a:moveTo>
                <a:lnTo>
                  <a:pt x="0" y="121920"/>
                </a:lnTo>
                <a:lnTo>
                  <a:pt x="1229360" y="121920"/>
                </a:lnTo>
                <a:lnTo>
                  <a:pt x="1229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181"/>
          <p:cNvSpPr/>
          <p:nvPr/>
        </p:nvSpPr>
        <p:spPr>
          <a:xfrm>
            <a:off x="6825732" y="296889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182"/>
          <p:cNvSpPr/>
          <p:nvPr/>
        </p:nvSpPr>
        <p:spPr>
          <a:xfrm>
            <a:off x="4859772" y="2836814"/>
            <a:ext cx="3139440" cy="132080"/>
          </a:xfrm>
          <a:custGeom>
            <a:avLst/>
            <a:gdLst/>
            <a:ahLst/>
            <a:cxnLst/>
            <a:rect l="l" t="t" r="r" b="b"/>
            <a:pathLst>
              <a:path w="3139440" h="132080">
                <a:moveTo>
                  <a:pt x="0" y="0"/>
                </a:moveTo>
                <a:lnTo>
                  <a:pt x="0" y="132080"/>
                </a:lnTo>
                <a:lnTo>
                  <a:pt x="3139440" y="132080"/>
                </a:lnTo>
                <a:lnTo>
                  <a:pt x="3139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183"/>
          <p:cNvSpPr/>
          <p:nvPr/>
        </p:nvSpPr>
        <p:spPr>
          <a:xfrm>
            <a:off x="6825732" y="3283853"/>
            <a:ext cx="0" cy="193040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184"/>
          <p:cNvSpPr/>
          <p:nvPr/>
        </p:nvSpPr>
        <p:spPr>
          <a:xfrm>
            <a:off x="5774172" y="3161934"/>
            <a:ext cx="1838960" cy="121919"/>
          </a:xfrm>
          <a:custGeom>
            <a:avLst/>
            <a:gdLst/>
            <a:ahLst/>
            <a:cxnLst/>
            <a:rect l="l" t="t" r="r" b="b"/>
            <a:pathLst>
              <a:path w="1838960" h="121919">
                <a:moveTo>
                  <a:pt x="0" y="0"/>
                </a:moveTo>
                <a:lnTo>
                  <a:pt x="0" y="121919"/>
                </a:lnTo>
                <a:lnTo>
                  <a:pt x="1838960" y="121919"/>
                </a:lnTo>
                <a:lnTo>
                  <a:pt x="1838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185"/>
          <p:cNvSpPr/>
          <p:nvPr/>
        </p:nvSpPr>
        <p:spPr>
          <a:xfrm>
            <a:off x="6825732" y="359881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186"/>
          <p:cNvSpPr/>
          <p:nvPr/>
        </p:nvSpPr>
        <p:spPr>
          <a:xfrm>
            <a:off x="6444732" y="3476894"/>
            <a:ext cx="1330959" cy="121919"/>
          </a:xfrm>
          <a:custGeom>
            <a:avLst/>
            <a:gdLst/>
            <a:ahLst/>
            <a:cxnLst/>
            <a:rect l="l" t="t" r="r" b="b"/>
            <a:pathLst>
              <a:path w="1330959" h="121919">
                <a:moveTo>
                  <a:pt x="0" y="0"/>
                </a:moveTo>
                <a:lnTo>
                  <a:pt x="0" y="121919"/>
                </a:lnTo>
                <a:lnTo>
                  <a:pt x="1330959" y="121919"/>
                </a:lnTo>
                <a:lnTo>
                  <a:pt x="1330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187"/>
          <p:cNvSpPr/>
          <p:nvPr/>
        </p:nvSpPr>
        <p:spPr>
          <a:xfrm>
            <a:off x="4996932" y="391377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188"/>
          <p:cNvSpPr/>
          <p:nvPr/>
        </p:nvSpPr>
        <p:spPr>
          <a:xfrm>
            <a:off x="6825732" y="391377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189"/>
          <p:cNvSpPr/>
          <p:nvPr/>
        </p:nvSpPr>
        <p:spPr>
          <a:xfrm>
            <a:off x="4890252" y="3791853"/>
            <a:ext cx="2651759" cy="121920"/>
          </a:xfrm>
          <a:custGeom>
            <a:avLst/>
            <a:gdLst/>
            <a:ahLst/>
            <a:cxnLst/>
            <a:rect l="l" t="t" r="r" b="b"/>
            <a:pathLst>
              <a:path w="2651759" h="121920">
                <a:moveTo>
                  <a:pt x="0" y="0"/>
                </a:moveTo>
                <a:lnTo>
                  <a:pt x="0" y="121920"/>
                </a:lnTo>
                <a:lnTo>
                  <a:pt x="2651759" y="121920"/>
                </a:lnTo>
                <a:lnTo>
                  <a:pt x="2651759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190"/>
          <p:cNvSpPr/>
          <p:nvPr/>
        </p:nvSpPr>
        <p:spPr>
          <a:xfrm>
            <a:off x="4996932" y="423889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191"/>
          <p:cNvSpPr/>
          <p:nvPr/>
        </p:nvSpPr>
        <p:spPr>
          <a:xfrm>
            <a:off x="4996932" y="455385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192"/>
          <p:cNvSpPr/>
          <p:nvPr/>
        </p:nvSpPr>
        <p:spPr>
          <a:xfrm>
            <a:off x="3173212" y="4421774"/>
            <a:ext cx="568959" cy="132080"/>
          </a:xfrm>
          <a:custGeom>
            <a:avLst/>
            <a:gdLst/>
            <a:ahLst/>
            <a:cxnLst/>
            <a:rect l="l" t="t" r="r" b="b"/>
            <a:pathLst>
              <a:path w="568959" h="132079">
                <a:moveTo>
                  <a:pt x="0" y="0"/>
                </a:moveTo>
                <a:lnTo>
                  <a:pt x="0" y="132080"/>
                </a:lnTo>
                <a:lnTo>
                  <a:pt x="568959" y="132080"/>
                </a:lnTo>
                <a:lnTo>
                  <a:pt x="568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193"/>
          <p:cNvSpPr/>
          <p:nvPr/>
        </p:nvSpPr>
        <p:spPr>
          <a:xfrm>
            <a:off x="3742172" y="4421774"/>
            <a:ext cx="1584960" cy="132080"/>
          </a:xfrm>
          <a:custGeom>
            <a:avLst/>
            <a:gdLst/>
            <a:ahLst/>
            <a:cxnLst/>
            <a:rect l="l" t="t" r="r" b="b"/>
            <a:pathLst>
              <a:path w="1584960" h="132079">
                <a:moveTo>
                  <a:pt x="0" y="0"/>
                </a:moveTo>
                <a:lnTo>
                  <a:pt x="0" y="132080"/>
                </a:lnTo>
                <a:lnTo>
                  <a:pt x="1584960" y="132080"/>
                </a:lnTo>
                <a:lnTo>
                  <a:pt x="158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194"/>
          <p:cNvSpPr/>
          <p:nvPr/>
        </p:nvSpPr>
        <p:spPr>
          <a:xfrm>
            <a:off x="3173212" y="4736734"/>
            <a:ext cx="172719" cy="132079"/>
          </a:xfrm>
          <a:custGeom>
            <a:avLst/>
            <a:gdLst/>
            <a:ahLst/>
            <a:cxnLst/>
            <a:rect l="l" t="t" r="r" b="b"/>
            <a:pathLst>
              <a:path w="172719" h="132079">
                <a:moveTo>
                  <a:pt x="0" y="0"/>
                </a:moveTo>
                <a:lnTo>
                  <a:pt x="0" y="132079"/>
                </a:lnTo>
                <a:lnTo>
                  <a:pt x="172719" y="132079"/>
                </a:lnTo>
                <a:lnTo>
                  <a:pt x="17271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195"/>
          <p:cNvSpPr/>
          <p:nvPr/>
        </p:nvSpPr>
        <p:spPr>
          <a:xfrm>
            <a:off x="3345932" y="4736734"/>
            <a:ext cx="609600" cy="132079"/>
          </a:xfrm>
          <a:custGeom>
            <a:avLst/>
            <a:gdLst/>
            <a:ahLst/>
            <a:cxnLst/>
            <a:rect l="l" t="t" r="r" b="b"/>
            <a:pathLst>
              <a:path w="609600" h="132079">
                <a:moveTo>
                  <a:pt x="0" y="0"/>
                </a:moveTo>
                <a:lnTo>
                  <a:pt x="0" y="132079"/>
                </a:lnTo>
                <a:lnTo>
                  <a:pt x="609600" y="132079"/>
                </a:lnTo>
                <a:lnTo>
                  <a:pt x="60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197"/>
          <p:cNvSpPr/>
          <p:nvPr/>
        </p:nvSpPr>
        <p:spPr>
          <a:xfrm>
            <a:off x="3173212" y="4106814"/>
            <a:ext cx="264159" cy="132080"/>
          </a:xfrm>
          <a:custGeom>
            <a:avLst/>
            <a:gdLst/>
            <a:ahLst/>
            <a:cxnLst/>
            <a:rect l="l" t="t" r="r" b="b"/>
            <a:pathLst>
              <a:path w="264159" h="132080">
                <a:moveTo>
                  <a:pt x="0" y="0"/>
                </a:moveTo>
                <a:lnTo>
                  <a:pt x="0" y="132080"/>
                </a:lnTo>
                <a:lnTo>
                  <a:pt x="264159" y="132080"/>
                </a:lnTo>
                <a:lnTo>
                  <a:pt x="264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198"/>
          <p:cNvSpPr/>
          <p:nvPr/>
        </p:nvSpPr>
        <p:spPr>
          <a:xfrm>
            <a:off x="3437372" y="4106814"/>
            <a:ext cx="782320" cy="132080"/>
          </a:xfrm>
          <a:custGeom>
            <a:avLst/>
            <a:gdLst/>
            <a:ahLst/>
            <a:cxnLst/>
            <a:rect l="l" t="t" r="r" b="b"/>
            <a:pathLst>
              <a:path w="782320" h="132080">
                <a:moveTo>
                  <a:pt x="0" y="0"/>
                </a:moveTo>
                <a:lnTo>
                  <a:pt x="0" y="132080"/>
                </a:lnTo>
                <a:lnTo>
                  <a:pt x="782320" y="132080"/>
                </a:lnTo>
                <a:lnTo>
                  <a:pt x="782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199"/>
          <p:cNvSpPr/>
          <p:nvPr/>
        </p:nvSpPr>
        <p:spPr>
          <a:xfrm>
            <a:off x="4219692" y="4106814"/>
            <a:ext cx="2895600" cy="132080"/>
          </a:xfrm>
          <a:custGeom>
            <a:avLst/>
            <a:gdLst/>
            <a:ahLst/>
            <a:cxnLst/>
            <a:rect l="l" t="t" r="r" b="b"/>
            <a:pathLst>
              <a:path w="2895600" h="132080">
                <a:moveTo>
                  <a:pt x="0" y="0"/>
                </a:moveTo>
                <a:lnTo>
                  <a:pt x="0" y="132080"/>
                </a:lnTo>
                <a:lnTo>
                  <a:pt x="2895600" y="132080"/>
                </a:lnTo>
                <a:lnTo>
                  <a:pt x="289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200"/>
          <p:cNvSpPr/>
          <p:nvPr/>
        </p:nvSpPr>
        <p:spPr>
          <a:xfrm>
            <a:off x="5327132" y="4421774"/>
            <a:ext cx="782320" cy="132080"/>
          </a:xfrm>
          <a:custGeom>
            <a:avLst/>
            <a:gdLst/>
            <a:ahLst/>
            <a:cxnLst/>
            <a:rect l="l" t="t" r="r" b="b"/>
            <a:pathLst>
              <a:path w="782320" h="132079">
                <a:moveTo>
                  <a:pt x="0" y="0"/>
                </a:moveTo>
                <a:lnTo>
                  <a:pt x="0" y="132080"/>
                </a:lnTo>
                <a:lnTo>
                  <a:pt x="782320" y="132080"/>
                </a:lnTo>
                <a:lnTo>
                  <a:pt x="782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201"/>
          <p:cNvSpPr/>
          <p:nvPr/>
        </p:nvSpPr>
        <p:spPr>
          <a:xfrm>
            <a:off x="4996932" y="5183774"/>
            <a:ext cx="0" cy="193039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203"/>
          <p:cNvSpPr/>
          <p:nvPr/>
        </p:nvSpPr>
        <p:spPr>
          <a:xfrm>
            <a:off x="3173212" y="5376814"/>
            <a:ext cx="1412240" cy="121920"/>
          </a:xfrm>
          <a:custGeom>
            <a:avLst/>
            <a:gdLst/>
            <a:ahLst/>
            <a:cxnLst/>
            <a:rect l="l" t="t" r="r" b="b"/>
            <a:pathLst>
              <a:path w="1412240" h="121920">
                <a:moveTo>
                  <a:pt x="0" y="0"/>
                </a:moveTo>
                <a:lnTo>
                  <a:pt x="0" y="121920"/>
                </a:lnTo>
                <a:lnTo>
                  <a:pt x="1412240" y="121920"/>
                </a:lnTo>
                <a:lnTo>
                  <a:pt x="1412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204"/>
          <p:cNvSpPr/>
          <p:nvPr/>
        </p:nvSpPr>
        <p:spPr>
          <a:xfrm>
            <a:off x="4585452" y="5376814"/>
            <a:ext cx="609600" cy="121920"/>
          </a:xfrm>
          <a:custGeom>
            <a:avLst/>
            <a:gdLst/>
            <a:ahLst/>
            <a:cxnLst/>
            <a:rect l="l" t="t" r="r" b="b"/>
            <a:pathLst>
              <a:path w="609600" h="121920">
                <a:moveTo>
                  <a:pt x="0" y="0"/>
                </a:moveTo>
                <a:lnTo>
                  <a:pt x="0" y="121920"/>
                </a:lnTo>
                <a:lnTo>
                  <a:pt x="609600" y="121920"/>
                </a:lnTo>
                <a:lnTo>
                  <a:pt x="60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205"/>
          <p:cNvSpPr/>
          <p:nvPr/>
        </p:nvSpPr>
        <p:spPr>
          <a:xfrm>
            <a:off x="3173212" y="5691774"/>
            <a:ext cx="193039" cy="121919"/>
          </a:xfrm>
          <a:custGeom>
            <a:avLst/>
            <a:gdLst/>
            <a:ahLst/>
            <a:cxnLst/>
            <a:rect l="l" t="t" r="r" b="b"/>
            <a:pathLst>
              <a:path w="193039" h="121920">
                <a:moveTo>
                  <a:pt x="0" y="0"/>
                </a:moveTo>
                <a:lnTo>
                  <a:pt x="0" y="121919"/>
                </a:lnTo>
                <a:lnTo>
                  <a:pt x="193039" y="121919"/>
                </a:lnTo>
                <a:lnTo>
                  <a:pt x="193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206"/>
          <p:cNvSpPr/>
          <p:nvPr/>
        </p:nvSpPr>
        <p:spPr>
          <a:xfrm>
            <a:off x="3366252" y="5691774"/>
            <a:ext cx="254000" cy="121919"/>
          </a:xfrm>
          <a:custGeom>
            <a:avLst/>
            <a:gdLst/>
            <a:ahLst/>
            <a:cxnLst/>
            <a:rect l="l" t="t" r="r" b="b"/>
            <a:pathLst>
              <a:path w="254000" h="121920">
                <a:moveTo>
                  <a:pt x="0" y="0"/>
                </a:moveTo>
                <a:lnTo>
                  <a:pt x="0" y="121919"/>
                </a:lnTo>
                <a:lnTo>
                  <a:pt x="254000" y="121919"/>
                </a:lnTo>
                <a:lnTo>
                  <a:pt x="25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207"/>
          <p:cNvSpPr/>
          <p:nvPr/>
        </p:nvSpPr>
        <p:spPr>
          <a:xfrm>
            <a:off x="3173212" y="6006734"/>
            <a:ext cx="355600" cy="132080"/>
          </a:xfrm>
          <a:custGeom>
            <a:avLst/>
            <a:gdLst/>
            <a:ahLst/>
            <a:cxnLst/>
            <a:rect l="l" t="t" r="r" b="b"/>
            <a:pathLst>
              <a:path w="355600" h="132080">
                <a:moveTo>
                  <a:pt x="0" y="0"/>
                </a:moveTo>
                <a:lnTo>
                  <a:pt x="0" y="132079"/>
                </a:lnTo>
                <a:lnTo>
                  <a:pt x="355600" y="132079"/>
                </a:lnTo>
                <a:lnTo>
                  <a:pt x="35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208"/>
          <p:cNvSpPr/>
          <p:nvPr/>
        </p:nvSpPr>
        <p:spPr>
          <a:xfrm>
            <a:off x="3528812" y="6006734"/>
            <a:ext cx="162559" cy="132080"/>
          </a:xfrm>
          <a:custGeom>
            <a:avLst/>
            <a:gdLst/>
            <a:ahLst/>
            <a:cxnLst/>
            <a:rect l="l" t="t" r="r" b="b"/>
            <a:pathLst>
              <a:path w="162559" h="132080">
                <a:moveTo>
                  <a:pt x="0" y="0"/>
                </a:moveTo>
                <a:lnTo>
                  <a:pt x="0" y="132079"/>
                </a:lnTo>
                <a:lnTo>
                  <a:pt x="162559" y="132079"/>
                </a:lnTo>
                <a:lnTo>
                  <a:pt x="1625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209"/>
          <p:cNvSpPr/>
          <p:nvPr/>
        </p:nvSpPr>
        <p:spPr>
          <a:xfrm>
            <a:off x="3173212" y="6321694"/>
            <a:ext cx="152400" cy="132079"/>
          </a:xfrm>
          <a:custGeom>
            <a:avLst/>
            <a:gdLst/>
            <a:ahLst/>
            <a:cxnLst/>
            <a:rect l="l" t="t" r="r" b="b"/>
            <a:pathLst>
              <a:path w="152400" h="132079">
                <a:moveTo>
                  <a:pt x="0" y="0"/>
                </a:moveTo>
                <a:lnTo>
                  <a:pt x="0" y="132079"/>
                </a:lnTo>
                <a:lnTo>
                  <a:pt x="152400" y="132079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210"/>
          <p:cNvSpPr/>
          <p:nvPr/>
        </p:nvSpPr>
        <p:spPr>
          <a:xfrm>
            <a:off x="3325612" y="6321694"/>
            <a:ext cx="223519" cy="132079"/>
          </a:xfrm>
          <a:custGeom>
            <a:avLst/>
            <a:gdLst/>
            <a:ahLst/>
            <a:cxnLst/>
            <a:rect l="l" t="t" r="r" b="b"/>
            <a:pathLst>
              <a:path w="223519" h="132079">
                <a:moveTo>
                  <a:pt x="0" y="0"/>
                </a:moveTo>
                <a:lnTo>
                  <a:pt x="0" y="132079"/>
                </a:lnTo>
                <a:lnTo>
                  <a:pt x="223519" y="132079"/>
                </a:lnTo>
                <a:lnTo>
                  <a:pt x="2235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211"/>
          <p:cNvSpPr/>
          <p:nvPr/>
        </p:nvSpPr>
        <p:spPr>
          <a:xfrm>
            <a:off x="5195052" y="5376814"/>
            <a:ext cx="751839" cy="121920"/>
          </a:xfrm>
          <a:custGeom>
            <a:avLst/>
            <a:gdLst/>
            <a:ahLst/>
            <a:cxnLst/>
            <a:rect l="l" t="t" r="r" b="b"/>
            <a:pathLst>
              <a:path w="751839" h="121920">
                <a:moveTo>
                  <a:pt x="0" y="0"/>
                </a:moveTo>
                <a:lnTo>
                  <a:pt x="0" y="121920"/>
                </a:lnTo>
                <a:lnTo>
                  <a:pt x="751839" y="121920"/>
                </a:lnTo>
                <a:lnTo>
                  <a:pt x="751839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212"/>
          <p:cNvSpPr/>
          <p:nvPr/>
        </p:nvSpPr>
        <p:spPr>
          <a:xfrm>
            <a:off x="4996932" y="4868814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213"/>
          <p:cNvSpPr/>
          <p:nvPr/>
        </p:nvSpPr>
        <p:spPr>
          <a:xfrm>
            <a:off x="3955532" y="4736734"/>
            <a:ext cx="1960879" cy="132079"/>
          </a:xfrm>
          <a:custGeom>
            <a:avLst/>
            <a:gdLst/>
            <a:ahLst/>
            <a:cxnLst/>
            <a:rect l="l" t="t" r="r" b="b"/>
            <a:pathLst>
              <a:path w="1960879" h="132079">
                <a:moveTo>
                  <a:pt x="0" y="0"/>
                </a:moveTo>
                <a:lnTo>
                  <a:pt x="0" y="132079"/>
                </a:lnTo>
                <a:lnTo>
                  <a:pt x="1960879" y="132079"/>
                </a:lnTo>
                <a:lnTo>
                  <a:pt x="1960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214"/>
          <p:cNvSpPr/>
          <p:nvPr/>
        </p:nvSpPr>
        <p:spPr>
          <a:xfrm>
            <a:off x="3173212" y="5061854"/>
            <a:ext cx="894080" cy="121919"/>
          </a:xfrm>
          <a:custGeom>
            <a:avLst/>
            <a:gdLst/>
            <a:ahLst/>
            <a:cxnLst/>
            <a:rect l="l" t="t" r="r" b="b"/>
            <a:pathLst>
              <a:path w="894080" h="121920">
                <a:moveTo>
                  <a:pt x="0" y="0"/>
                </a:moveTo>
                <a:lnTo>
                  <a:pt x="0" y="121920"/>
                </a:lnTo>
                <a:lnTo>
                  <a:pt x="894080" y="121920"/>
                </a:lnTo>
                <a:lnTo>
                  <a:pt x="894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215"/>
          <p:cNvSpPr/>
          <p:nvPr/>
        </p:nvSpPr>
        <p:spPr>
          <a:xfrm>
            <a:off x="4067292" y="5061854"/>
            <a:ext cx="579119" cy="121919"/>
          </a:xfrm>
          <a:custGeom>
            <a:avLst/>
            <a:gdLst/>
            <a:ahLst/>
            <a:cxnLst/>
            <a:rect l="l" t="t" r="r" b="b"/>
            <a:pathLst>
              <a:path w="579119" h="121920">
                <a:moveTo>
                  <a:pt x="0" y="0"/>
                </a:moveTo>
                <a:lnTo>
                  <a:pt x="0" y="121920"/>
                </a:lnTo>
                <a:lnTo>
                  <a:pt x="579119" y="121920"/>
                </a:lnTo>
                <a:lnTo>
                  <a:pt x="579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216"/>
          <p:cNvSpPr/>
          <p:nvPr/>
        </p:nvSpPr>
        <p:spPr>
          <a:xfrm>
            <a:off x="4646411" y="5061854"/>
            <a:ext cx="1341120" cy="121919"/>
          </a:xfrm>
          <a:custGeom>
            <a:avLst/>
            <a:gdLst/>
            <a:ahLst/>
            <a:cxnLst/>
            <a:rect l="l" t="t" r="r" b="b"/>
            <a:pathLst>
              <a:path w="1341120" h="121920">
                <a:moveTo>
                  <a:pt x="0" y="0"/>
                </a:moveTo>
                <a:lnTo>
                  <a:pt x="0" y="121920"/>
                </a:lnTo>
                <a:lnTo>
                  <a:pt x="1341120" y="121920"/>
                </a:lnTo>
                <a:lnTo>
                  <a:pt x="134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217"/>
          <p:cNvSpPr/>
          <p:nvPr/>
        </p:nvSpPr>
        <p:spPr>
          <a:xfrm>
            <a:off x="3620252" y="5691774"/>
            <a:ext cx="335280" cy="121919"/>
          </a:xfrm>
          <a:custGeom>
            <a:avLst/>
            <a:gdLst/>
            <a:ahLst/>
            <a:cxnLst/>
            <a:rect l="l" t="t" r="r" b="b"/>
            <a:pathLst>
              <a:path w="335280" h="121920">
                <a:moveTo>
                  <a:pt x="0" y="0"/>
                </a:moveTo>
                <a:lnTo>
                  <a:pt x="0" y="121919"/>
                </a:lnTo>
                <a:lnTo>
                  <a:pt x="335280" y="121919"/>
                </a:lnTo>
                <a:lnTo>
                  <a:pt x="335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218"/>
          <p:cNvSpPr/>
          <p:nvPr/>
        </p:nvSpPr>
        <p:spPr>
          <a:xfrm>
            <a:off x="3691372" y="6006734"/>
            <a:ext cx="355600" cy="132080"/>
          </a:xfrm>
          <a:custGeom>
            <a:avLst/>
            <a:gdLst/>
            <a:ahLst/>
            <a:cxnLst/>
            <a:rect l="l" t="t" r="r" b="b"/>
            <a:pathLst>
              <a:path w="355600" h="132080">
                <a:moveTo>
                  <a:pt x="0" y="0"/>
                </a:moveTo>
                <a:lnTo>
                  <a:pt x="0" y="132079"/>
                </a:lnTo>
                <a:lnTo>
                  <a:pt x="355600" y="132079"/>
                </a:lnTo>
                <a:lnTo>
                  <a:pt x="35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219"/>
          <p:cNvSpPr/>
          <p:nvPr/>
        </p:nvSpPr>
        <p:spPr>
          <a:xfrm>
            <a:off x="3549132" y="6321694"/>
            <a:ext cx="335280" cy="132079"/>
          </a:xfrm>
          <a:custGeom>
            <a:avLst/>
            <a:gdLst/>
            <a:ahLst/>
            <a:cxnLst/>
            <a:rect l="l" t="t" r="r" b="b"/>
            <a:pathLst>
              <a:path w="335280" h="132079">
                <a:moveTo>
                  <a:pt x="0" y="0"/>
                </a:moveTo>
                <a:lnTo>
                  <a:pt x="0" y="132079"/>
                </a:lnTo>
                <a:lnTo>
                  <a:pt x="335280" y="132079"/>
                </a:lnTo>
                <a:lnTo>
                  <a:pt x="335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220"/>
          <p:cNvSpPr/>
          <p:nvPr/>
        </p:nvSpPr>
        <p:spPr>
          <a:xfrm>
            <a:off x="3178292" y="1480453"/>
            <a:ext cx="0" cy="5069840"/>
          </a:xfrm>
          <a:custGeom>
            <a:avLst/>
            <a:gdLst/>
            <a:ahLst/>
            <a:cxnLst/>
            <a:rect l="l" t="t" r="r" b="b"/>
            <a:pathLst>
              <a:path h="5069840">
                <a:moveTo>
                  <a:pt x="0" y="0"/>
                </a:moveTo>
                <a:lnTo>
                  <a:pt x="0" y="506984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221"/>
          <p:cNvSpPr/>
          <p:nvPr/>
        </p:nvSpPr>
        <p:spPr>
          <a:xfrm>
            <a:off x="3249412" y="6326774"/>
            <a:ext cx="10159" cy="172720"/>
          </a:xfrm>
          <a:custGeom>
            <a:avLst/>
            <a:gdLst/>
            <a:ahLst/>
            <a:cxnLst/>
            <a:rect l="l" t="t" r="r" b="b"/>
            <a:pathLst>
              <a:path w="10159" h="172720">
                <a:moveTo>
                  <a:pt x="0" y="0"/>
                </a:moveTo>
                <a:lnTo>
                  <a:pt x="10159" y="172720"/>
                </a:lnTo>
              </a:path>
            </a:pathLst>
          </a:custGeom>
          <a:ln w="1017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222"/>
          <p:cNvSpPr/>
          <p:nvPr/>
        </p:nvSpPr>
        <p:spPr>
          <a:xfrm>
            <a:off x="3432292" y="6326774"/>
            <a:ext cx="203200" cy="193040"/>
          </a:xfrm>
          <a:custGeom>
            <a:avLst/>
            <a:gdLst/>
            <a:ahLst/>
            <a:cxnLst/>
            <a:rect l="l" t="t" r="r" b="b"/>
            <a:pathLst>
              <a:path w="203200" h="193039">
                <a:moveTo>
                  <a:pt x="0" y="0"/>
                </a:moveTo>
                <a:lnTo>
                  <a:pt x="203200" y="193040"/>
                </a:lnTo>
              </a:path>
            </a:pathLst>
          </a:custGeom>
          <a:ln w="1017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223"/>
          <p:cNvSpPr/>
          <p:nvPr/>
        </p:nvSpPr>
        <p:spPr>
          <a:xfrm>
            <a:off x="3889492" y="6387734"/>
            <a:ext cx="162560" cy="111760"/>
          </a:xfrm>
          <a:custGeom>
            <a:avLst/>
            <a:gdLst/>
            <a:ahLst/>
            <a:cxnLst/>
            <a:rect l="l" t="t" r="r" b="b"/>
            <a:pathLst>
              <a:path w="162560" h="111760">
                <a:moveTo>
                  <a:pt x="0" y="0"/>
                </a:moveTo>
                <a:lnTo>
                  <a:pt x="162560" y="111759"/>
                </a:lnTo>
              </a:path>
            </a:pathLst>
          </a:custGeom>
          <a:ln w="1017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137"/>
          <p:cNvSpPr/>
          <p:nvPr/>
        </p:nvSpPr>
        <p:spPr>
          <a:xfrm>
            <a:off x="4636252" y="6799214"/>
            <a:ext cx="121920" cy="121919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121919"/>
                </a:moveTo>
                <a:lnTo>
                  <a:pt x="121920" y="121919"/>
                </a:lnTo>
                <a:lnTo>
                  <a:pt x="121920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136"/>
          <p:cNvSpPr/>
          <p:nvPr/>
        </p:nvSpPr>
        <p:spPr>
          <a:xfrm>
            <a:off x="6597132" y="6799214"/>
            <a:ext cx="132079" cy="121919"/>
          </a:xfrm>
          <a:custGeom>
            <a:avLst/>
            <a:gdLst/>
            <a:ahLst/>
            <a:cxnLst/>
            <a:rect l="l" t="t" r="r" b="b"/>
            <a:pathLst>
              <a:path w="132079" h="121920">
                <a:moveTo>
                  <a:pt x="0" y="121919"/>
                </a:moveTo>
                <a:lnTo>
                  <a:pt x="132079" y="121919"/>
                </a:lnTo>
                <a:lnTo>
                  <a:pt x="132079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135"/>
          <p:cNvSpPr/>
          <p:nvPr/>
        </p:nvSpPr>
        <p:spPr>
          <a:xfrm>
            <a:off x="8161772" y="6799214"/>
            <a:ext cx="121920" cy="121919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121919"/>
                </a:moveTo>
                <a:lnTo>
                  <a:pt x="121920" y="121919"/>
                </a:lnTo>
                <a:lnTo>
                  <a:pt x="121920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24"/>
          <p:cNvSpPr txBox="1"/>
          <p:nvPr/>
        </p:nvSpPr>
        <p:spPr>
          <a:xfrm>
            <a:off x="3106918" y="4732939"/>
            <a:ext cx="340279" cy="178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-50" baseline="2275" dirty="0" smtClean="0">
                <a:latin typeface="Calibri"/>
                <a:cs typeface="Calibri"/>
              </a:rPr>
              <a:t>1</a:t>
            </a:r>
            <a:r>
              <a:rPr sz="1800" spc="14" baseline="2275" dirty="0" smtClean="0">
                <a:latin typeface="Calibri"/>
                <a:cs typeface="Calibri"/>
              </a:rPr>
              <a:t>.</a:t>
            </a:r>
            <a:r>
              <a:rPr sz="1800" spc="-50" baseline="2275" dirty="0" smtClean="0">
                <a:latin typeface="Calibri"/>
                <a:cs typeface="Calibri"/>
              </a:rPr>
              <a:t>9</a:t>
            </a:r>
            <a:r>
              <a:rPr sz="1800" spc="0" baseline="2275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23"/>
          <p:cNvSpPr txBox="1"/>
          <p:nvPr/>
        </p:nvSpPr>
        <p:spPr>
          <a:xfrm>
            <a:off x="3499348" y="4732939"/>
            <a:ext cx="340279" cy="178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-50" baseline="2275" dirty="0" smtClean="0">
                <a:latin typeface="Calibri"/>
                <a:cs typeface="Calibri"/>
              </a:rPr>
              <a:t>6</a:t>
            </a:r>
            <a:r>
              <a:rPr sz="1800" spc="14" baseline="2275" dirty="0" smtClean="0">
                <a:latin typeface="Calibri"/>
                <a:cs typeface="Calibri"/>
              </a:rPr>
              <a:t>.</a:t>
            </a:r>
            <a:r>
              <a:rPr sz="1800" spc="-50" baseline="2275" dirty="0" smtClean="0">
                <a:latin typeface="Calibri"/>
                <a:cs typeface="Calibri"/>
              </a:rPr>
              <a:t>7</a:t>
            </a:r>
            <a:r>
              <a:rPr sz="1800" spc="0" baseline="2275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22"/>
          <p:cNvSpPr txBox="1"/>
          <p:nvPr/>
        </p:nvSpPr>
        <p:spPr>
          <a:xfrm>
            <a:off x="3154162" y="5620669"/>
            <a:ext cx="340279" cy="178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-50" baseline="2275" dirty="0" smtClean="0">
                <a:latin typeface="Calibri"/>
                <a:cs typeface="Calibri"/>
              </a:rPr>
              <a:t>2</a:t>
            </a:r>
            <a:r>
              <a:rPr sz="1800" spc="14" baseline="2275" dirty="0" smtClean="0">
                <a:latin typeface="Calibri"/>
                <a:cs typeface="Calibri"/>
              </a:rPr>
              <a:t>.</a:t>
            </a:r>
            <a:r>
              <a:rPr sz="1800" spc="-50" baseline="2275" dirty="0" smtClean="0">
                <a:latin typeface="Calibri"/>
                <a:cs typeface="Calibri"/>
              </a:rPr>
              <a:t>1</a:t>
            </a:r>
            <a:r>
              <a:rPr sz="1800" spc="0" baseline="2275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21"/>
          <p:cNvSpPr txBox="1"/>
          <p:nvPr/>
        </p:nvSpPr>
        <p:spPr>
          <a:xfrm>
            <a:off x="3707882" y="5722650"/>
            <a:ext cx="340279" cy="178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-50" baseline="2275" dirty="0" smtClean="0">
                <a:latin typeface="Calibri"/>
                <a:cs typeface="Calibri"/>
              </a:rPr>
              <a:t>3</a:t>
            </a:r>
            <a:r>
              <a:rPr sz="1800" spc="14" baseline="2275" dirty="0" smtClean="0">
                <a:latin typeface="Calibri"/>
                <a:cs typeface="Calibri"/>
              </a:rPr>
              <a:t>.</a:t>
            </a:r>
            <a:r>
              <a:rPr sz="1800" spc="-50" baseline="2275" dirty="0" smtClean="0">
                <a:latin typeface="Calibri"/>
                <a:cs typeface="Calibri"/>
              </a:rPr>
              <a:t>6</a:t>
            </a:r>
            <a:r>
              <a:rPr sz="1800" spc="0" baseline="2275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20"/>
          <p:cNvSpPr txBox="1"/>
          <p:nvPr/>
        </p:nvSpPr>
        <p:spPr>
          <a:xfrm>
            <a:off x="3105902" y="6547515"/>
            <a:ext cx="340279" cy="178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-50" baseline="2275" dirty="0" smtClean="0">
                <a:latin typeface="Calibri"/>
                <a:cs typeface="Calibri"/>
              </a:rPr>
              <a:t>1</a:t>
            </a:r>
            <a:r>
              <a:rPr sz="1800" spc="14" baseline="2275" dirty="0" smtClean="0">
                <a:latin typeface="Calibri"/>
                <a:cs typeface="Calibri"/>
              </a:rPr>
              <a:t>.</a:t>
            </a:r>
            <a:r>
              <a:rPr sz="1800" spc="-50" baseline="2275" dirty="0" smtClean="0">
                <a:latin typeface="Calibri"/>
                <a:cs typeface="Calibri"/>
              </a:rPr>
              <a:t>6</a:t>
            </a:r>
            <a:r>
              <a:rPr sz="1800" spc="0" baseline="2275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2" name="object 119"/>
          <p:cNvSpPr txBox="1"/>
          <p:nvPr/>
        </p:nvSpPr>
        <p:spPr>
          <a:xfrm>
            <a:off x="3893683" y="6547515"/>
            <a:ext cx="340279" cy="178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-50" baseline="2275" dirty="0" smtClean="0">
                <a:latin typeface="Calibri"/>
                <a:cs typeface="Calibri"/>
              </a:rPr>
              <a:t>3</a:t>
            </a:r>
            <a:r>
              <a:rPr sz="1800" spc="14" baseline="2275" dirty="0" smtClean="0">
                <a:latin typeface="Calibri"/>
                <a:cs typeface="Calibri"/>
              </a:rPr>
              <a:t>.</a:t>
            </a:r>
            <a:r>
              <a:rPr sz="1800" spc="-50" baseline="2275" dirty="0" smtClean="0">
                <a:latin typeface="Calibri"/>
                <a:cs typeface="Calibri"/>
              </a:rPr>
              <a:t>7</a:t>
            </a:r>
            <a:r>
              <a:rPr sz="1800" spc="0" baseline="2275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3" name="object 118"/>
          <p:cNvSpPr txBox="1"/>
          <p:nvPr/>
        </p:nvSpPr>
        <p:spPr>
          <a:xfrm>
            <a:off x="3483727" y="6560215"/>
            <a:ext cx="340279" cy="178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-50" baseline="2275" dirty="0" smtClean="0">
                <a:latin typeface="Calibri"/>
                <a:cs typeface="Calibri"/>
              </a:rPr>
              <a:t>2</a:t>
            </a:r>
            <a:r>
              <a:rPr sz="1800" spc="14" baseline="2275" dirty="0" smtClean="0">
                <a:latin typeface="Calibri"/>
                <a:cs typeface="Calibri"/>
              </a:rPr>
              <a:t>.</a:t>
            </a:r>
            <a:r>
              <a:rPr sz="1800" spc="-50" baseline="2275" dirty="0" smtClean="0">
                <a:latin typeface="Calibri"/>
                <a:cs typeface="Calibri"/>
              </a:rPr>
              <a:t>5</a:t>
            </a:r>
            <a:r>
              <a:rPr sz="1800" spc="0" baseline="2275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4" name="object 117"/>
          <p:cNvSpPr txBox="1"/>
          <p:nvPr/>
        </p:nvSpPr>
        <p:spPr>
          <a:xfrm>
            <a:off x="4808083" y="6744365"/>
            <a:ext cx="1577898" cy="259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99"/>
              </a:spcBef>
            </a:pPr>
            <a:r>
              <a:rPr sz="2775" b="1" spc="-9" baseline="2952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775" b="1" spc="-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775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775" b="1" spc="-38" baseline="2952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775" b="1" spc="9" baseline="2952" dirty="0" smtClean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-9" baseline="2952" dirty="0" smtClean="0">
                <a:solidFill>
                  <a:srgbClr val="585858"/>
                </a:solidFill>
                <a:latin typeface="Calibri"/>
                <a:cs typeface="Calibri"/>
              </a:rPr>
              <a:t>rw</a:t>
            </a: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775" b="1" spc="-69" baseline="2952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775" b="1" spc="-25" baseline="2952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2775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5" name="object 116"/>
          <p:cNvSpPr txBox="1"/>
          <p:nvPr/>
        </p:nvSpPr>
        <p:spPr>
          <a:xfrm>
            <a:off x="6775186" y="6744365"/>
            <a:ext cx="1177294" cy="259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99"/>
              </a:spcBef>
            </a:pP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775" b="1" spc="4" baseline="2952" dirty="0" smtClean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rw</a:t>
            </a: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25" baseline="2952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775" b="1" spc="-75" baseline="2952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775" b="1" spc="50" baseline="2952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2775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6" name="object 115"/>
          <p:cNvSpPr txBox="1"/>
          <p:nvPr/>
        </p:nvSpPr>
        <p:spPr>
          <a:xfrm>
            <a:off x="8337666" y="6744365"/>
            <a:ext cx="665714" cy="259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99"/>
              </a:spcBef>
            </a:pP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775" b="1" spc="-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2775" b="1" spc="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775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7" name="object 114"/>
          <p:cNvSpPr txBox="1"/>
          <p:nvPr/>
        </p:nvSpPr>
        <p:spPr>
          <a:xfrm>
            <a:off x="8161772" y="6799214"/>
            <a:ext cx="121920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9"/>
              </a:spcBef>
            </a:pPr>
            <a:endParaRPr sz="950"/>
          </a:p>
        </p:txBody>
      </p:sp>
      <p:sp>
        <p:nvSpPr>
          <p:cNvPr id="118" name="object 113"/>
          <p:cNvSpPr txBox="1"/>
          <p:nvPr/>
        </p:nvSpPr>
        <p:spPr>
          <a:xfrm>
            <a:off x="6597132" y="6799214"/>
            <a:ext cx="13207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9"/>
              </a:spcBef>
            </a:pPr>
            <a:endParaRPr sz="950"/>
          </a:p>
        </p:txBody>
      </p:sp>
      <p:sp>
        <p:nvSpPr>
          <p:cNvPr id="121" name="object 112"/>
          <p:cNvSpPr txBox="1"/>
          <p:nvPr/>
        </p:nvSpPr>
        <p:spPr>
          <a:xfrm>
            <a:off x="4636252" y="6799214"/>
            <a:ext cx="121920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9"/>
              </a:spcBef>
            </a:pPr>
            <a:endParaRPr sz="950"/>
          </a:p>
        </p:txBody>
      </p:sp>
      <p:sp>
        <p:nvSpPr>
          <p:cNvPr id="122" name="object 111"/>
          <p:cNvSpPr txBox="1"/>
          <p:nvPr/>
        </p:nvSpPr>
        <p:spPr>
          <a:xfrm>
            <a:off x="3178292" y="1576974"/>
            <a:ext cx="1275079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601" marR="435032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14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0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3" name="object 110"/>
          <p:cNvSpPr txBox="1"/>
          <p:nvPr/>
        </p:nvSpPr>
        <p:spPr>
          <a:xfrm>
            <a:off x="4453372" y="1576974"/>
            <a:ext cx="2367282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4701" marR="981135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25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9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7" name="object 109"/>
          <p:cNvSpPr txBox="1"/>
          <p:nvPr/>
        </p:nvSpPr>
        <p:spPr>
          <a:xfrm>
            <a:off x="6820654" y="1576974"/>
            <a:ext cx="5659117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37128" marR="2609321" algn="ctr">
              <a:lnSpc>
                <a:spcPts val="960"/>
              </a:lnSpc>
              <a:spcBef>
                <a:spcPts val="48"/>
              </a:spcBef>
            </a:pPr>
            <a:r>
              <a:rPr sz="1800" spc="-44" baseline="-4551" dirty="0" smtClean="0">
                <a:latin typeface="Calibri"/>
                <a:cs typeface="Calibri"/>
              </a:rPr>
              <a:t>62</a:t>
            </a:r>
            <a:r>
              <a:rPr sz="1800" spc="19" baseline="-4551" dirty="0" smtClean="0">
                <a:latin typeface="Calibri"/>
                <a:cs typeface="Calibri"/>
              </a:rPr>
              <a:t>.</a:t>
            </a:r>
            <a:r>
              <a:rPr sz="1800" spc="-44" baseline="-4551" dirty="0" smtClean="0">
                <a:latin typeface="Calibri"/>
                <a:cs typeface="Calibri"/>
              </a:rPr>
              <a:t>4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8" name="object 108"/>
          <p:cNvSpPr txBox="1"/>
          <p:nvPr/>
        </p:nvSpPr>
        <p:spPr>
          <a:xfrm>
            <a:off x="3178292" y="1698894"/>
            <a:ext cx="1818639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object 107"/>
          <p:cNvSpPr txBox="1"/>
          <p:nvPr/>
        </p:nvSpPr>
        <p:spPr>
          <a:xfrm>
            <a:off x="4996932" y="1698894"/>
            <a:ext cx="1823722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06"/>
          <p:cNvSpPr txBox="1"/>
          <p:nvPr/>
        </p:nvSpPr>
        <p:spPr>
          <a:xfrm>
            <a:off x="6820654" y="1698894"/>
            <a:ext cx="1823717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1" name="object 105"/>
          <p:cNvSpPr txBox="1"/>
          <p:nvPr/>
        </p:nvSpPr>
        <p:spPr>
          <a:xfrm>
            <a:off x="8644372" y="1698894"/>
            <a:ext cx="1828800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2" name="object 104"/>
          <p:cNvSpPr txBox="1"/>
          <p:nvPr/>
        </p:nvSpPr>
        <p:spPr>
          <a:xfrm>
            <a:off x="10473172" y="1698894"/>
            <a:ext cx="1818639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02"/>
          <p:cNvSpPr txBox="1"/>
          <p:nvPr/>
        </p:nvSpPr>
        <p:spPr>
          <a:xfrm>
            <a:off x="3178292" y="1891934"/>
            <a:ext cx="168147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110" marR="636116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18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5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5" name="object 101"/>
          <p:cNvSpPr txBox="1"/>
          <p:nvPr/>
        </p:nvSpPr>
        <p:spPr>
          <a:xfrm>
            <a:off x="4859772" y="1891934"/>
            <a:ext cx="1960882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3429" marR="774980" algn="ctr">
              <a:lnSpc>
                <a:spcPts val="960"/>
              </a:lnSpc>
              <a:spcBef>
                <a:spcPts val="48"/>
              </a:spcBef>
            </a:pPr>
            <a:r>
              <a:rPr sz="1800" spc="-44" baseline="-6826" dirty="0" smtClean="0">
                <a:latin typeface="Calibri"/>
                <a:cs typeface="Calibri"/>
              </a:rPr>
              <a:t>21</a:t>
            </a:r>
            <a:r>
              <a:rPr sz="1800" spc="19" baseline="-6826" dirty="0" smtClean="0">
                <a:latin typeface="Calibri"/>
                <a:cs typeface="Calibri"/>
              </a:rPr>
              <a:t>.</a:t>
            </a:r>
            <a:r>
              <a:rPr sz="1800" spc="-44" baseline="-6826" dirty="0" smtClean="0">
                <a:latin typeface="Calibri"/>
                <a:cs typeface="Calibri"/>
              </a:rPr>
              <a:t>4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6" name="object 100"/>
          <p:cNvSpPr txBox="1"/>
          <p:nvPr/>
        </p:nvSpPr>
        <p:spPr>
          <a:xfrm>
            <a:off x="6820654" y="1891934"/>
            <a:ext cx="4114797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52292" marR="1851252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45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2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7" name="object 99"/>
          <p:cNvSpPr txBox="1"/>
          <p:nvPr/>
        </p:nvSpPr>
        <p:spPr>
          <a:xfrm>
            <a:off x="10935452" y="1891934"/>
            <a:ext cx="135635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9"/>
              </a:spcBef>
            </a:pPr>
            <a:endParaRPr sz="950"/>
          </a:p>
        </p:txBody>
      </p:sp>
      <p:sp>
        <p:nvSpPr>
          <p:cNvPr id="138" name="object 98"/>
          <p:cNvSpPr txBox="1"/>
          <p:nvPr/>
        </p:nvSpPr>
        <p:spPr>
          <a:xfrm>
            <a:off x="3178292" y="2013853"/>
            <a:ext cx="1818639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97"/>
          <p:cNvSpPr txBox="1"/>
          <p:nvPr/>
        </p:nvSpPr>
        <p:spPr>
          <a:xfrm>
            <a:off x="4996932" y="2013853"/>
            <a:ext cx="1823722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96"/>
          <p:cNvSpPr txBox="1"/>
          <p:nvPr/>
        </p:nvSpPr>
        <p:spPr>
          <a:xfrm>
            <a:off x="6820654" y="2013853"/>
            <a:ext cx="1823717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95"/>
          <p:cNvSpPr txBox="1"/>
          <p:nvPr/>
        </p:nvSpPr>
        <p:spPr>
          <a:xfrm>
            <a:off x="8644372" y="2013853"/>
            <a:ext cx="1828800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3" name="object 93"/>
          <p:cNvSpPr txBox="1"/>
          <p:nvPr/>
        </p:nvSpPr>
        <p:spPr>
          <a:xfrm>
            <a:off x="3178292" y="2206894"/>
            <a:ext cx="214884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6775" marR="870812" algn="ctr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23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6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4" name="object 92"/>
          <p:cNvSpPr txBox="1"/>
          <p:nvPr/>
        </p:nvSpPr>
        <p:spPr>
          <a:xfrm>
            <a:off x="5327132" y="2206894"/>
            <a:ext cx="227584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1544" marR="933042" algn="ctr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24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9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5" name="object 91"/>
          <p:cNvSpPr txBox="1"/>
          <p:nvPr/>
        </p:nvSpPr>
        <p:spPr>
          <a:xfrm>
            <a:off x="7602972" y="2206894"/>
            <a:ext cx="233680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4819" marR="959813" algn="ctr">
              <a:lnSpc>
                <a:spcPts val="1040"/>
              </a:lnSpc>
              <a:spcBef>
                <a:spcPts val="52"/>
              </a:spcBef>
            </a:pPr>
            <a:r>
              <a:rPr sz="1800" spc="-44" baseline="-4551" dirty="0" smtClean="0">
                <a:latin typeface="Calibri"/>
                <a:cs typeface="Calibri"/>
              </a:rPr>
              <a:t>25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44" baseline="-4551" dirty="0" smtClean="0">
                <a:latin typeface="Calibri"/>
                <a:cs typeface="Calibri"/>
              </a:rPr>
              <a:t>7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6" name="object 90"/>
          <p:cNvSpPr txBox="1"/>
          <p:nvPr/>
        </p:nvSpPr>
        <p:spPr>
          <a:xfrm>
            <a:off x="9939772" y="2206894"/>
            <a:ext cx="53340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7" name="object 89"/>
          <p:cNvSpPr txBox="1"/>
          <p:nvPr/>
        </p:nvSpPr>
        <p:spPr>
          <a:xfrm>
            <a:off x="3178292" y="2338974"/>
            <a:ext cx="1818639" cy="182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8" name="object 88"/>
          <p:cNvSpPr txBox="1"/>
          <p:nvPr/>
        </p:nvSpPr>
        <p:spPr>
          <a:xfrm>
            <a:off x="4996932" y="2338974"/>
            <a:ext cx="1828800" cy="182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9" name="object 87"/>
          <p:cNvSpPr txBox="1"/>
          <p:nvPr/>
        </p:nvSpPr>
        <p:spPr>
          <a:xfrm>
            <a:off x="6825732" y="2338974"/>
            <a:ext cx="1818640" cy="182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0" name="object 86"/>
          <p:cNvSpPr txBox="1"/>
          <p:nvPr/>
        </p:nvSpPr>
        <p:spPr>
          <a:xfrm>
            <a:off x="8644372" y="2338974"/>
            <a:ext cx="1828800" cy="182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1" name="object 85"/>
          <p:cNvSpPr txBox="1"/>
          <p:nvPr/>
        </p:nvSpPr>
        <p:spPr>
          <a:xfrm>
            <a:off x="3178292" y="2521853"/>
            <a:ext cx="1041400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835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11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5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2" name="object 84"/>
          <p:cNvSpPr txBox="1"/>
          <p:nvPr/>
        </p:nvSpPr>
        <p:spPr>
          <a:xfrm>
            <a:off x="4219692" y="2521853"/>
            <a:ext cx="1615439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5766" marR="598227" algn="ctr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17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7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3" name="object 83"/>
          <p:cNvSpPr txBox="1"/>
          <p:nvPr/>
        </p:nvSpPr>
        <p:spPr>
          <a:xfrm>
            <a:off x="5835132" y="2521853"/>
            <a:ext cx="3383279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1337" marR="1479275" algn="ctr">
              <a:lnSpc>
                <a:spcPts val="1040"/>
              </a:lnSpc>
              <a:spcBef>
                <a:spcPts val="52"/>
              </a:spcBef>
            </a:pPr>
            <a:r>
              <a:rPr sz="1800" spc="-44" baseline="-4551" dirty="0" smtClean="0">
                <a:latin typeface="Calibri"/>
                <a:cs typeface="Calibri"/>
              </a:rPr>
              <a:t>37</a:t>
            </a:r>
            <a:r>
              <a:rPr sz="1800" spc="19" baseline="-4551" dirty="0" smtClean="0">
                <a:latin typeface="Calibri"/>
                <a:cs typeface="Calibri"/>
              </a:rPr>
              <a:t>.</a:t>
            </a:r>
            <a:r>
              <a:rPr sz="1800" spc="-44" baseline="-4551" dirty="0" smtClean="0">
                <a:latin typeface="Calibri"/>
                <a:cs typeface="Calibri"/>
              </a:rPr>
              <a:t>1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4" name="object 82"/>
          <p:cNvSpPr txBox="1"/>
          <p:nvPr/>
        </p:nvSpPr>
        <p:spPr>
          <a:xfrm>
            <a:off x="9218412" y="2521853"/>
            <a:ext cx="1254760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5" name="object 81"/>
          <p:cNvSpPr txBox="1"/>
          <p:nvPr/>
        </p:nvSpPr>
        <p:spPr>
          <a:xfrm>
            <a:off x="3178292" y="2653934"/>
            <a:ext cx="1818639" cy="182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6" name="object 80"/>
          <p:cNvSpPr txBox="1"/>
          <p:nvPr/>
        </p:nvSpPr>
        <p:spPr>
          <a:xfrm>
            <a:off x="4996932" y="2653934"/>
            <a:ext cx="1828800" cy="182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7" name="object 79"/>
          <p:cNvSpPr txBox="1"/>
          <p:nvPr/>
        </p:nvSpPr>
        <p:spPr>
          <a:xfrm>
            <a:off x="6825732" y="2653934"/>
            <a:ext cx="1818640" cy="182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9" name="object 77"/>
          <p:cNvSpPr txBox="1"/>
          <p:nvPr/>
        </p:nvSpPr>
        <p:spPr>
          <a:xfrm>
            <a:off x="3178292" y="2836813"/>
            <a:ext cx="533400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825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5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9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0" name="object 76"/>
          <p:cNvSpPr txBox="1"/>
          <p:nvPr/>
        </p:nvSpPr>
        <p:spPr>
          <a:xfrm>
            <a:off x="3711692" y="2836813"/>
            <a:ext cx="1148079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9927" marR="366706" algn="ctr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12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6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1" name="object 75"/>
          <p:cNvSpPr txBox="1"/>
          <p:nvPr/>
        </p:nvSpPr>
        <p:spPr>
          <a:xfrm>
            <a:off x="4859772" y="2836813"/>
            <a:ext cx="3139440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6877" marR="1361116" algn="ctr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34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4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2" name="object 74"/>
          <p:cNvSpPr txBox="1"/>
          <p:nvPr/>
        </p:nvSpPr>
        <p:spPr>
          <a:xfrm>
            <a:off x="7999212" y="2836813"/>
            <a:ext cx="645160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3" name="object 73"/>
          <p:cNvSpPr txBox="1"/>
          <p:nvPr/>
        </p:nvSpPr>
        <p:spPr>
          <a:xfrm>
            <a:off x="3178292" y="2968894"/>
            <a:ext cx="1818639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4" name="object 72"/>
          <p:cNvSpPr txBox="1"/>
          <p:nvPr/>
        </p:nvSpPr>
        <p:spPr>
          <a:xfrm>
            <a:off x="4996932" y="2968894"/>
            <a:ext cx="1828800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5" name="object 71"/>
          <p:cNvSpPr txBox="1"/>
          <p:nvPr/>
        </p:nvSpPr>
        <p:spPr>
          <a:xfrm>
            <a:off x="6825732" y="2968894"/>
            <a:ext cx="1818640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6" name="object 70"/>
          <p:cNvSpPr txBox="1"/>
          <p:nvPr/>
        </p:nvSpPr>
        <p:spPr>
          <a:xfrm>
            <a:off x="3178292" y="3161934"/>
            <a:ext cx="82803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9875">
              <a:lnSpc>
                <a:spcPts val="960"/>
              </a:lnSpc>
              <a:spcBef>
                <a:spcPts val="48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9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1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7" name="object 69"/>
          <p:cNvSpPr txBox="1"/>
          <p:nvPr/>
        </p:nvSpPr>
        <p:spPr>
          <a:xfrm>
            <a:off x="4006332" y="3161934"/>
            <a:ext cx="176783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775" marR="678618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19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4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8" name="object 68"/>
          <p:cNvSpPr txBox="1"/>
          <p:nvPr/>
        </p:nvSpPr>
        <p:spPr>
          <a:xfrm>
            <a:off x="5774172" y="3161934"/>
            <a:ext cx="1838960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7145" marR="710368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20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2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0" name="object 66"/>
          <p:cNvSpPr txBox="1"/>
          <p:nvPr/>
        </p:nvSpPr>
        <p:spPr>
          <a:xfrm>
            <a:off x="3178292" y="3283853"/>
            <a:ext cx="1818639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1" name="object 65"/>
          <p:cNvSpPr txBox="1"/>
          <p:nvPr/>
        </p:nvSpPr>
        <p:spPr>
          <a:xfrm>
            <a:off x="4996932" y="3283853"/>
            <a:ext cx="1828800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2" name="object 64"/>
          <p:cNvSpPr txBox="1"/>
          <p:nvPr/>
        </p:nvSpPr>
        <p:spPr>
          <a:xfrm>
            <a:off x="6825732" y="3283853"/>
            <a:ext cx="1818640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3" name="object 63"/>
          <p:cNvSpPr txBox="1"/>
          <p:nvPr/>
        </p:nvSpPr>
        <p:spPr>
          <a:xfrm>
            <a:off x="3178292" y="3476894"/>
            <a:ext cx="152907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6617" marR="561016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16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8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4" name="object 62"/>
          <p:cNvSpPr txBox="1"/>
          <p:nvPr/>
        </p:nvSpPr>
        <p:spPr>
          <a:xfrm>
            <a:off x="4707372" y="3476894"/>
            <a:ext cx="1737360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5710" marR="660203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19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1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5" name="object 61"/>
          <p:cNvSpPr txBox="1"/>
          <p:nvPr/>
        </p:nvSpPr>
        <p:spPr>
          <a:xfrm>
            <a:off x="6444732" y="3476894"/>
            <a:ext cx="133095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875" marR="457638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14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5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7" name="object 59"/>
          <p:cNvSpPr txBox="1"/>
          <p:nvPr/>
        </p:nvSpPr>
        <p:spPr>
          <a:xfrm>
            <a:off x="3178292" y="3598813"/>
            <a:ext cx="1818639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8" name="object 58"/>
          <p:cNvSpPr txBox="1"/>
          <p:nvPr/>
        </p:nvSpPr>
        <p:spPr>
          <a:xfrm>
            <a:off x="4996932" y="3598813"/>
            <a:ext cx="1828800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0" name="object 56"/>
          <p:cNvSpPr txBox="1"/>
          <p:nvPr/>
        </p:nvSpPr>
        <p:spPr>
          <a:xfrm>
            <a:off x="3178292" y="3791853"/>
            <a:ext cx="482600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19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5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3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1" name="object 55"/>
          <p:cNvSpPr txBox="1"/>
          <p:nvPr/>
        </p:nvSpPr>
        <p:spPr>
          <a:xfrm>
            <a:off x="3660892" y="3791853"/>
            <a:ext cx="1229360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034" marR="411072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13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5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2" name="object 54"/>
          <p:cNvSpPr txBox="1"/>
          <p:nvPr/>
        </p:nvSpPr>
        <p:spPr>
          <a:xfrm>
            <a:off x="4890252" y="3791853"/>
            <a:ext cx="2651759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2044" marR="1118462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29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1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4" name="object 52"/>
          <p:cNvSpPr txBox="1"/>
          <p:nvPr/>
        </p:nvSpPr>
        <p:spPr>
          <a:xfrm>
            <a:off x="3178292" y="3913774"/>
            <a:ext cx="1818639" cy="19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5" name="object 51"/>
          <p:cNvSpPr txBox="1"/>
          <p:nvPr/>
        </p:nvSpPr>
        <p:spPr>
          <a:xfrm>
            <a:off x="4996932" y="3913774"/>
            <a:ext cx="1828800" cy="19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7" name="object 49"/>
          <p:cNvSpPr txBox="1"/>
          <p:nvPr/>
        </p:nvSpPr>
        <p:spPr>
          <a:xfrm>
            <a:off x="3178292" y="4106814"/>
            <a:ext cx="314428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2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9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8" name="object 48"/>
          <p:cNvSpPr txBox="1"/>
          <p:nvPr/>
        </p:nvSpPr>
        <p:spPr>
          <a:xfrm>
            <a:off x="3437372" y="4106814"/>
            <a:ext cx="78232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2730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8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6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9" name="object 47"/>
          <p:cNvSpPr txBox="1"/>
          <p:nvPr/>
        </p:nvSpPr>
        <p:spPr>
          <a:xfrm>
            <a:off x="4219692" y="4106814"/>
            <a:ext cx="289560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4853" marR="1239493" algn="ctr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31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7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0" name="object 46"/>
          <p:cNvSpPr txBox="1"/>
          <p:nvPr/>
        </p:nvSpPr>
        <p:spPr>
          <a:xfrm>
            <a:off x="7115292" y="4106814"/>
            <a:ext cx="152908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1" name="object 45"/>
          <p:cNvSpPr txBox="1"/>
          <p:nvPr/>
        </p:nvSpPr>
        <p:spPr>
          <a:xfrm>
            <a:off x="3178292" y="4238893"/>
            <a:ext cx="1818639" cy="182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2" name="object 44"/>
          <p:cNvSpPr txBox="1"/>
          <p:nvPr/>
        </p:nvSpPr>
        <p:spPr>
          <a:xfrm>
            <a:off x="4996932" y="4238893"/>
            <a:ext cx="1828800" cy="182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4" name="object 42"/>
          <p:cNvSpPr txBox="1"/>
          <p:nvPr/>
        </p:nvSpPr>
        <p:spPr>
          <a:xfrm>
            <a:off x="3178292" y="4421774"/>
            <a:ext cx="563879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7540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6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2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5" name="object 41"/>
          <p:cNvSpPr txBox="1"/>
          <p:nvPr/>
        </p:nvSpPr>
        <p:spPr>
          <a:xfrm>
            <a:off x="3742172" y="4421774"/>
            <a:ext cx="158496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5827" marR="587686" algn="ctr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17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4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6" name="object 40"/>
          <p:cNvSpPr txBox="1"/>
          <p:nvPr/>
        </p:nvSpPr>
        <p:spPr>
          <a:xfrm>
            <a:off x="5327132" y="4421774"/>
            <a:ext cx="78232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2475">
              <a:lnSpc>
                <a:spcPts val="1040"/>
              </a:lnSpc>
              <a:spcBef>
                <a:spcPts val="52"/>
              </a:spcBef>
            </a:pPr>
            <a:r>
              <a:rPr sz="1800" spc="-50" baseline="-4551" dirty="0" smtClean="0">
                <a:latin typeface="Calibri"/>
                <a:cs typeface="Calibri"/>
              </a:rPr>
              <a:t>8</a:t>
            </a:r>
            <a:r>
              <a:rPr sz="1800" spc="14" baseline="-4551" dirty="0" smtClean="0">
                <a:latin typeface="Calibri"/>
                <a:cs typeface="Calibri"/>
              </a:rPr>
              <a:t>.</a:t>
            </a:r>
            <a:r>
              <a:rPr sz="1800" spc="-50" baseline="-4551" dirty="0" smtClean="0">
                <a:latin typeface="Calibri"/>
                <a:cs typeface="Calibri"/>
              </a:rPr>
              <a:t>6</a:t>
            </a:r>
            <a:r>
              <a:rPr sz="1800" spc="0" baseline="-4551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7" name="object 39"/>
          <p:cNvSpPr txBox="1"/>
          <p:nvPr/>
        </p:nvSpPr>
        <p:spPr>
          <a:xfrm>
            <a:off x="6109452" y="4421774"/>
            <a:ext cx="716279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8" name="object 38"/>
          <p:cNvSpPr txBox="1"/>
          <p:nvPr/>
        </p:nvSpPr>
        <p:spPr>
          <a:xfrm>
            <a:off x="3178292" y="4553854"/>
            <a:ext cx="1818639" cy="182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0" name="object 36"/>
          <p:cNvSpPr txBox="1"/>
          <p:nvPr/>
        </p:nvSpPr>
        <p:spPr>
          <a:xfrm>
            <a:off x="3178292" y="4736734"/>
            <a:ext cx="167639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1" name="object 35"/>
          <p:cNvSpPr txBox="1"/>
          <p:nvPr/>
        </p:nvSpPr>
        <p:spPr>
          <a:xfrm>
            <a:off x="3345932" y="4736734"/>
            <a:ext cx="60960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2" name="object 34"/>
          <p:cNvSpPr txBox="1"/>
          <p:nvPr/>
        </p:nvSpPr>
        <p:spPr>
          <a:xfrm>
            <a:off x="3955532" y="4736734"/>
            <a:ext cx="1960879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8740" marR="770693" algn="ctr">
              <a:lnSpc>
                <a:spcPts val="1040"/>
              </a:lnSpc>
              <a:spcBef>
                <a:spcPts val="52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21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5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4" name="object 32"/>
          <p:cNvSpPr txBox="1"/>
          <p:nvPr/>
        </p:nvSpPr>
        <p:spPr>
          <a:xfrm>
            <a:off x="3178292" y="4868814"/>
            <a:ext cx="1818639" cy="19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6" name="object 30"/>
          <p:cNvSpPr txBox="1"/>
          <p:nvPr/>
        </p:nvSpPr>
        <p:spPr>
          <a:xfrm>
            <a:off x="3178292" y="5061854"/>
            <a:ext cx="889000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2006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9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8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7" name="object 29"/>
          <p:cNvSpPr txBox="1"/>
          <p:nvPr/>
        </p:nvSpPr>
        <p:spPr>
          <a:xfrm>
            <a:off x="4067292" y="5061854"/>
            <a:ext cx="579119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574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6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3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8" name="object 28"/>
          <p:cNvSpPr txBox="1"/>
          <p:nvPr/>
        </p:nvSpPr>
        <p:spPr>
          <a:xfrm>
            <a:off x="4646411" y="5061854"/>
            <a:ext cx="1341120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875" marR="466882" algn="ctr">
              <a:lnSpc>
                <a:spcPts val="960"/>
              </a:lnSpc>
              <a:spcBef>
                <a:spcPts val="48"/>
              </a:spcBef>
            </a:pPr>
            <a:r>
              <a:rPr sz="1800" spc="-44" baseline="-6826" dirty="0" smtClean="0">
                <a:latin typeface="Calibri"/>
                <a:cs typeface="Calibri"/>
              </a:rPr>
              <a:t>14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44" baseline="-6826" dirty="0" smtClean="0">
                <a:latin typeface="Calibri"/>
                <a:cs typeface="Calibri"/>
              </a:rPr>
              <a:t>7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0" name="object 26"/>
          <p:cNvSpPr txBox="1"/>
          <p:nvPr/>
        </p:nvSpPr>
        <p:spPr>
          <a:xfrm>
            <a:off x="3178292" y="5183774"/>
            <a:ext cx="1818639" cy="19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1" name="object 25"/>
          <p:cNvSpPr txBox="1"/>
          <p:nvPr/>
        </p:nvSpPr>
        <p:spPr>
          <a:xfrm>
            <a:off x="4996932" y="5183774"/>
            <a:ext cx="1828800" cy="19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2" name="object 24"/>
          <p:cNvSpPr txBox="1"/>
          <p:nvPr/>
        </p:nvSpPr>
        <p:spPr>
          <a:xfrm>
            <a:off x="3178292" y="5376814"/>
            <a:ext cx="1407160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7181" marR="498532" algn="ctr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15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5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3" name="object 23"/>
          <p:cNvSpPr txBox="1"/>
          <p:nvPr/>
        </p:nvSpPr>
        <p:spPr>
          <a:xfrm>
            <a:off x="4585452" y="5376814"/>
            <a:ext cx="609600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575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6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6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4" name="object 22"/>
          <p:cNvSpPr txBox="1"/>
          <p:nvPr/>
        </p:nvSpPr>
        <p:spPr>
          <a:xfrm>
            <a:off x="5195052" y="5376814"/>
            <a:ext cx="751839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933">
              <a:lnSpc>
                <a:spcPts val="960"/>
              </a:lnSpc>
              <a:spcBef>
                <a:spcPts val="48"/>
              </a:spcBef>
            </a:pPr>
            <a:r>
              <a:rPr sz="1800" spc="-50" baseline="-6826" dirty="0" smtClean="0">
                <a:latin typeface="Calibri"/>
                <a:cs typeface="Calibri"/>
              </a:rPr>
              <a:t>8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50" baseline="-6826" dirty="0" smtClean="0">
                <a:latin typeface="Calibri"/>
                <a:cs typeface="Calibri"/>
              </a:rPr>
              <a:t>3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5" name="object 21"/>
          <p:cNvSpPr txBox="1"/>
          <p:nvPr/>
        </p:nvSpPr>
        <p:spPr>
          <a:xfrm>
            <a:off x="5946892" y="5376814"/>
            <a:ext cx="878839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10"/>
              </a:spcBef>
            </a:pPr>
            <a:endParaRPr sz="950"/>
          </a:p>
        </p:txBody>
      </p:sp>
      <p:sp>
        <p:nvSpPr>
          <p:cNvPr id="216" name="object 20"/>
          <p:cNvSpPr txBox="1"/>
          <p:nvPr/>
        </p:nvSpPr>
        <p:spPr>
          <a:xfrm>
            <a:off x="3178292" y="5498734"/>
            <a:ext cx="1818639" cy="19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7" name="object 19"/>
          <p:cNvSpPr txBox="1"/>
          <p:nvPr/>
        </p:nvSpPr>
        <p:spPr>
          <a:xfrm>
            <a:off x="4996932" y="5498734"/>
            <a:ext cx="1828800" cy="1051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8" name="object 18"/>
          <p:cNvSpPr txBox="1"/>
          <p:nvPr/>
        </p:nvSpPr>
        <p:spPr>
          <a:xfrm>
            <a:off x="3178292" y="5691774"/>
            <a:ext cx="18795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9"/>
              </a:spcBef>
            </a:pPr>
            <a:endParaRPr sz="950"/>
          </a:p>
        </p:txBody>
      </p:sp>
      <p:sp>
        <p:nvSpPr>
          <p:cNvPr id="219" name="object 17"/>
          <p:cNvSpPr txBox="1"/>
          <p:nvPr/>
        </p:nvSpPr>
        <p:spPr>
          <a:xfrm>
            <a:off x="3366252" y="5691774"/>
            <a:ext cx="254000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9"/>
              </a:spcBef>
            </a:pPr>
            <a:endParaRPr sz="950"/>
          </a:p>
        </p:txBody>
      </p:sp>
      <p:sp>
        <p:nvSpPr>
          <p:cNvPr id="220" name="object 16"/>
          <p:cNvSpPr txBox="1"/>
          <p:nvPr/>
        </p:nvSpPr>
        <p:spPr>
          <a:xfrm>
            <a:off x="3620252" y="5691774"/>
            <a:ext cx="335280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9"/>
              </a:spcBef>
            </a:pPr>
            <a:endParaRPr sz="950"/>
          </a:p>
        </p:txBody>
      </p:sp>
      <p:sp>
        <p:nvSpPr>
          <p:cNvPr id="221" name="object 15"/>
          <p:cNvSpPr txBox="1"/>
          <p:nvPr/>
        </p:nvSpPr>
        <p:spPr>
          <a:xfrm>
            <a:off x="3955532" y="5691774"/>
            <a:ext cx="1041400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9"/>
              </a:spcBef>
            </a:pPr>
            <a:endParaRPr sz="950"/>
          </a:p>
        </p:txBody>
      </p:sp>
      <p:sp>
        <p:nvSpPr>
          <p:cNvPr id="222" name="object 14"/>
          <p:cNvSpPr txBox="1"/>
          <p:nvPr/>
        </p:nvSpPr>
        <p:spPr>
          <a:xfrm>
            <a:off x="3178292" y="5813694"/>
            <a:ext cx="1818639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2089">
              <a:lnSpc>
                <a:spcPts val="1380"/>
              </a:lnSpc>
              <a:spcBef>
                <a:spcPts val="209"/>
              </a:spcBef>
            </a:pPr>
            <a:r>
              <a:rPr sz="1800" spc="-50" baseline="-2275" dirty="0" smtClean="0">
                <a:latin typeface="Calibri"/>
                <a:cs typeface="Calibri"/>
              </a:rPr>
              <a:t>2</a:t>
            </a:r>
            <a:r>
              <a:rPr sz="1800" spc="14" baseline="-2275" dirty="0" smtClean="0">
                <a:latin typeface="Calibri"/>
                <a:cs typeface="Calibri"/>
              </a:rPr>
              <a:t>.</a:t>
            </a:r>
            <a:r>
              <a:rPr sz="1800" spc="-50" baseline="-2275" dirty="0" smtClean="0">
                <a:latin typeface="Calibri"/>
                <a:cs typeface="Calibri"/>
              </a:rPr>
              <a:t>8</a:t>
            </a:r>
            <a:r>
              <a:rPr sz="1800" spc="0" baseline="-2275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3" name="object 13"/>
          <p:cNvSpPr txBox="1"/>
          <p:nvPr/>
        </p:nvSpPr>
        <p:spPr>
          <a:xfrm>
            <a:off x="3178292" y="6006734"/>
            <a:ext cx="350519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384">
              <a:lnSpc>
                <a:spcPts val="1040"/>
              </a:lnSpc>
              <a:spcBef>
                <a:spcPts val="52"/>
              </a:spcBef>
            </a:pPr>
            <a:r>
              <a:rPr sz="1800" spc="-44" baseline="-6826" dirty="0" smtClean="0">
                <a:latin typeface="Calibri"/>
                <a:cs typeface="Calibri"/>
              </a:rPr>
              <a:t>3</a:t>
            </a:r>
            <a:r>
              <a:rPr sz="1800" spc="19" baseline="-6826" dirty="0" smtClean="0">
                <a:latin typeface="Calibri"/>
                <a:cs typeface="Calibri"/>
              </a:rPr>
              <a:t>.</a:t>
            </a:r>
            <a:r>
              <a:rPr sz="1800" spc="-44" baseline="-6826" dirty="0" smtClean="0">
                <a:latin typeface="Calibri"/>
                <a:cs typeface="Calibri"/>
              </a:rPr>
              <a:t>9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4" name="object 12"/>
          <p:cNvSpPr txBox="1"/>
          <p:nvPr/>
        </p:nvSpPr>
        <p:spPr>
          <a:xfrm>
            <a:off x="3528812" y="6006734"/>
            <a:ext cx="162559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5" name="object 11"/>
          <p:cNvSpPr txBox="1"/>
          <p:nvPr/>
        </p:nvSpPr>
        <p:spPr>
          <a:xfrm>
            <a:off x="3691372" y="6006734"/>
            <a:ext cx="355600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480">
              <a:lnSpc>
                <a:spcPts val="1040"/>
              </a:lnSpc>
              <a:spcBef>
                <a:spcPts val="52"/>
              </a:spcBef>
            </a:pPr>
            <a:r>
              <a:rPr sz="1800" spc="-44" baseline="-6826" dirty="0" smtClean="0">
                <a:latin typeface="Calibri"/>
                <a:cs typeface="Calibri"/>
              </a:rPr>
              <a:t>3</a:t>
            </a:r>
            <a:r>
              <a:rPr sz="1800" spc="14" baseline="-6826" dirty="0" smtClean="0">
                <a:latin typeface="Calibri"/>
                <a:cs typeface="Calibri"/>
              </a:rPr>
              <a:t>.</a:t>
            </a:r>
            <a:r>
              <a:rPr sz="1800" spc="-44" baseline="-6826" dirty="0" smtClean="0">
                <a:latin typeface="Calibri"/>
                <a:cs typeface="Calibri"/>
              </a:rPr>
              <a:t>9</a:t>
            </a:r>
            <a:r>
              <a:rPr sz="1800" spc="0" baseline="-6826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6" name="object 10"/>
          <p:cNvSpPr txBox="1"/>
          <p:nvPr/>
        </p:nvSpPr>
        <p:spPr>
          <a:xfrm>
            <a:off x="4046972" y="6006734"/>
            <a:ext cx="949960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7" name="object 9"/>
          <p:cNvSpPr txBox="1"/>
          <p:nvPr/>
        </p:nvSpPr>
        <p:spPr>
          <a:xfrm>
            <a:off x="3178292" y="6138814"/>
            <a:ext cx="1818639" cy="182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089">
              <a:lnSpc>
                <a:spcPts val="1245"/>
              </a:lnSpc>
              <a:spcBef>
                <a:spcPts val="62"/>
              </a:spcBef>
            </a:pPr>
            <a:r>
              <a:rPr sz="1800" spc="-50" baseline="2275" dirty="0" smtClean="0">
                <a:latin typeface="Calibri"/>
                <a:cs typeface="Calibri"/>
              </a:rPr>
              <a:t>1</a:t>
            </a:r>
            <a:r>
              <a:rPr sz="1800" spc="14" baseline="2275" dirty="0" smtClean="0">
                <a:latin typeface="Calibri"/>
                <a:cs typeface="Calibri"/>
              </a:rPr>
              <a:t>.</a:t>
            </a:r>
            <a:r>
              <a:rPr sz="1800" spc="-50" baseline="2275" dirty="0" smtClean="0">
                <a:latin typeface="Calibri"/>
                <a:cs typeface="Calibri"/>
              </a:rPr>
              <a:t>7</a:t>
            </a:r>
            <a:r>
              <a:rPr sz="1800" spc="0" baseline="2275" dirty="0" smtClean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8" name="object 8"/>
          <p:cNvSpPr txBox="1"/>
          <p:nvPr/>
        </p:nvSpPr>
        <p:spPr>
          <a:xfrm>
            <a:off x="3178292" y="6321694"/>
            <a:ext cx="147319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9" name="object 7"/>
          <p:cNvSpPr txBox="1"/>
          <p:nvPr/>
        </p:nvSpPr>
        <p:spPr>
          <a:xfrm>
            <a:off x="3325612" y="6321694"/>
            <a:ext cx="223519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0" name="object 6"/>
          <p:cNvSpPr txBox="1"/>
          <p:nvPr/>
        </p:nvSpPr>
        <p:spPr>
          <a:xfrm>
            <a:off x="3549132" y="6321694"/>
            <a:ext cx="335280" cy="13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1" name="object 5"/>
          <p:cNvSpPr txBox="1"/>
          <p:nvPr/>
        </p:nvSpPr>
        <p:spPr>
          <a:xfrm>
            <a:off x="3884412" y="6321694"/>
            <a:ext cx="111252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2" name="object 4"/>
          <p:cNvSpPr txBox="1"/>
          <p:nvPr/>
        </p:nvSpPr>
        <p:spPr>
          <a:xfrm>
            <a:off x="3178292" y="6453774"/>
            <a:ext cx="147319" cy="96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0"/>
              </a:spcBef>
            </a:pPr>
            <a:endParaRPr sz="750"/>
          </a:p>
        </p:txBody>
      </p:sp>
      <p:sp>
        <p:nvSpPr>
          <p:cNvPr id="233" name="object 3"/>
          <p:cNvSpPr txBox="1"/>
          <p:nvPr/>
        </p:nvSpPr>
        <p:spPr>
          <a:xfrm>
            <a:off x="3325612" y="6453774"/>
            <a:ext cx="223519" cy="96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0"/>
              </a:spcBef>
            </a:pPr>
            <a:endParaRPr sz="750"/>
          </a:p>
        </p:txBody>
      </p:sp>
      <p:sp>
        <p:nvSpPr>
          <p:cNvPr id="234" name="object 2"/>
          <p:cNvSpPr txBox="1"/>
          <p:nvPr/>
        </p:nvSpPr>
        <p:spPr>
          <a:xfrm>
            <a:off x="3549132" y="6453774"/>
            <a:ext cx="335280" cy="96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0"/>
              </a:spcBef>
            </a:pPr>
            <a:endParaRPr sz="750"/>
          </a:p>
        </p:txBody>
      </p:sp>
      <p:sp>
        <p:nvSpPr>
          <p:cNvPr id="235" name="object 125"/>
          <p:cNvSpPr txBox="1"/>
          <p:nvPr/>
        </p:nvSpPr>
        <p:spPr>
          <a:xfrm>
            <a:off x="873780" y="1512501"/>
            <a:ext cx="2291586" cy="5016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7909" algn="r">
              <a:lnSpc>
                <a:spcPts val="1980"/>
              </a:lnSpc>
              <a:spcBef>
                <a:spcPts val="99"/>
              </a:spcBef>
            </a:pPr>
            <a:r>
              <a:rPr b="1" spc="-39" baseline="2952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b="1" spc="25" baseline="2952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b="1" spc="-75" baseline="2952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b="1" spc="-4" baseline="2952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b="1" spc="-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b="1" spc="-54" baseline="2952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b="1" spc="-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oo</a:t>
            </a:r>
            <a:r>
              <a:rPr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b="1" spc="-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ss</a:t>
            </a:r>
            <a:r>
              <a:rPr b="1" spc="-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444024" marR="41299" indent="212407" algn="r">
              <a:lnSpc>
                <a:spcPts val="2258"/>
              </a:lnSpc>
              <a:spcBef>
                <a:spcPts val="140"/>
              </a:spcBef>
            </a:pPr>
            <a:r>
              <a:rPr sz="1800" b="1" spc="-39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75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-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ho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l </a:t>
            </a:r>
            <a:endParaRPr sz="1800" dirty="0">
              <a:latin typeface="Calibri"/>
              <a:cs typeface="Calibri"/>
            </a:endParaRPr>
          </a:p>
          <a:p>
            <a:pPr marL="444024" marR="41299" algn="r">
              <a:lnSpc>
                <a:spcPts val="2258"/>
              </a:lnSpc>
              <a:spcBef>
                <a:spcPts val="237"/>
              </a:spcBef>
            </a:pPr>
            <a:r>
              <a:rPr sz="1800" b="1" spc="4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800" b="1" spc="-11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19" dirty="0" smtClean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th </a:t>
            </a:r>
            <a:endParaRPr sz="1800" dirty="0">
              <a:latin typeface="Calibri"/>
              <a:cs typeface="Calibri"/>
            </a:endParaRPr>
          </a:p>
          <a:p>
            <a:pPr marL="444024" marR="41299" algn="r">
              <a:lnSpc>
                <a:spcPts val="2258"/>
              </a:lnSpc>
              <a:spcBef>
                <a:spcPts val="237"/>
              </a:spcBef>
            </a:pP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-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5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-54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5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  <a:p>
            <a:pPr marL="1135856" marR="43656" indent="-587692" algn="r">
              <a:lnSpc>
                <a:spcPts val="2258"/>
              </a:lnSpc>
              <a:spcBef>
                <a:spcPts val="237"/>
              </a:spcBef>
            </a:pPr>
            <a:r>
              <a:rPr sz="1800" b="1" spc="-39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75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-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4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800" b="1" spc="-54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b="1" spc="4" dirty="0" smtClean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800" b="1" spc="-5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s </a:t>
            </a:r>
            <a:endParaRPr sz="1800" dirty="0">
              <a:latin typeface="Calibri"/>
              <a:cs typeface="Calibri"/>
            </a:endParaRPr>
          </a:p>
          <a:p>
            <a:pPr marL="1135856" marR="43656" algn="r">
              <a:lnSpc>
                <a:spcPts val="2258"/>
              </a:lnSpc>
              <a:spcBef>
                <a:spcPts val="239"/>
              </a:spcBef>
            </a:pPr>
            <a:r>
              <a:rPr sz="1800" b="1" spc="-39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800" b="1" spc="29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ss</a:t>
            </a:r>
            <a:r>
              <a:rPr sz="1800" b="1" spc="-54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n </a:t>
            </a:r>
            <a:endParaRPr sz="1800" dirty="0">
              <a:latin typeface="Calibri"/>
              <a:cs typeface="Calibri"/>
            </a:endParaRPr>
          </a:p>
          <a:p>
            <a:pPr marL="1135856" marR="43656" algn="r">
              <a:lnSpc>
                <a:spcPts val="2258"/>
              </a:lnSpc>
              <a:spcBef>
                <a:spcPts val="239"/>
              </a:spcBef>
            </a:pPr>
            <a:r>
              <a:rPr sz="1800" b="1" spc="4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1800" b="1" spc="29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ty</a:t>
            </a:r>
            <a:endParaRPr sz="1800" dirty="0">
              <a:latin typeface="Calibri"/>
              <a:cs typeface="Calibri"/>
            </a:endParaRPr>
          </a:p>
          <a:p>
            <a:pPr marL="995204" marR="45167" indent="-445452" algn="r">
              <a:lnSpc>
                <a:spcPts val="2258"/>
              </a:lnSpc>
              <a:spcBef>
                <a:spcPts val="239"/>
              </a:spcBef>
            </a:pPr>
            <a:r>
              <a:rPr sz="1800" b="1" spc="-19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800" b="1" spc="-34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4" dirty="0" smtClean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5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b="1" spc="-94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n </a:t>
            </a:r>
            <a:endParaRPr sz="1800" dirty="0">
              <a:latin typeface="Calibri"/>
              <a:cs typeface="Calibri"/>
            </a:endParaRPr>
          </a:p>
          <a:p>
            <a:pPr marL="995204" marR="45167" algn="r">
              <a:lnSpc>
                <a:spcPts val="2258"/>
              </a:lnSpc>
              <a:spcBef>
                <a:spcPts val="239"/>
              </a:spcBef>
            </a:pPr>
            <a:r>
              <a:rPr sz="1800" b="1" spc="-19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800" b="1" spc="-34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ab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s </a:t>
            </a:r>
            <a:endParaRPr sz="1800" dirty="0">
              <a:latin typeface="Calibri"/>
              <a:cs typeface="Calibri"/>
            </a:endParaRPr>
          </a:p>
          <a:p>
            <a:pPr marL="995204" marR="45167" algn="r">
              <a:lnSpc>
                <a:spcPts val="2258"/>
              </a:lnSpc>
              <a:spcBef>
                <a:spcPts val="239"/>
              </a:spcBef>
            </a:pP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-9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800" b="1" spc="-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19" dirty="0" smtClean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endParaRPr sz="1800" dirty="0">
              <a:latin typeface="Calibri"/>
              <a:cs typeface="Calibri"/>
            </a:endParaRPr>
          </a:p>
          <a:p>
            <a:pPr marL="995204" marR="45167" algn="r">
              <a:lnSpc>
                <a:spcPts val="2258"/>
              </a:lnSpc>
              <a:spcBef>
                <a:spcPts val="239"/>
              </a:spcBef>
            </a:pPr>
            <a:r>
              <a:rPr sz="1800" b="1" spc="-39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ab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39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  <a:p>
            <a:pPr marR="48971" algn="r">
              <a:lnSpc>
                <a:spcPct val="101725"/>
              </a:lnSpc>
              <a:spcBef>
                <a:spcPts val="239"/>
              </a:spcBef>
            </a:pPr>
            <a:r>
              <a:rPr sz="1800" b="1" spc="-39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29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62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800" b="1" spc="50" dirty="0" smtClean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800" b="1" spc="-54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121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50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-51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b="1" spc="4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800" b="1" spc="-54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  <a:p>
            <a:pPr marL="300672" indent="1292288" algn="just">
              <a:lnSpc>
                <a:spcPts val="2258"/>
              </a:lnSpc>
              <a:spcBef>
                <a:spcPts val="240"/>
              </a:spcBef>
            </a:pP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sz="1800" b="1" spc="29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r </a:t>
            </a:r>
            <a:endParaRPr sz="1800" dirty="0">
              <a:latin typeface="Calibri"/>
              <a:cs typeface="Calibri"/>
            </a:endParaRPr>
          </a:p>
          <a:p>
            <a:pPr marL="300672" algn="just">
              <a:lnSpc>
                <a:spcPts val="2258"/>
              </a:lnSpc>
              <a:spcBef>
                <a:spcPts val="239"/>
              </a:spcBef>
            </a:pP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b="1" spc="-128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un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800" b="1" spc="-48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25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800" b="1" spc="-54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800" b="1" spc="29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-14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endParaRPr sz="1800" dirty="0">
              <a:latin typeface="Calibri"/>
              <a:cs typeface="Calibri"/>
            </a:endParaRPr>
          </a:p>
          <a:p>
            <a:pPr marL="300672" algn="just">
              <a:lnSpc>
                <a:spcPts val="2258"/>
              </a:lnSpc>
              <a:spcBef>
                <a:spcPts val="239"/>
              </a:spcBef>
            </a:pP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r </a:t>
            </a:r>
            <a:r>
              <a:rPr sz="1800" b="1" spc="-59" dirty="0" smtClean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spc="-4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29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25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b="1" spc="0" dirty="0" smtClean="0">
                <a:solidFill>
                  <a:srgbClr val="585858"/>
                </a:solidFill>
                <a:latin typeface="Calibri"/>
                <a:cs typeface="Calibri"/>
              </a:rPr>
              <a:t>th</a:t>
            </a:r>
            <a:endParaRPr sz="1800" dirty="0">
              <a:latin typeface="Calibri"/>
              <a:cs typeface="Calibri"/>
            </a:endParaRPr>
          </a:p>
          <a:p>
            <a:pPr marR="51196" algn="r">
              <a:lnSpc>
                <a:spcPts val="2255"/>
              </a:lnSpc>
              <a:spcBef>
                <a:spcPts val="352"/>
              </a:spcBef>
            </a:pPr>
            <a:r>
              <a:rPr b="1" spc="9" baseline="1476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b="1" spc="-79" baseline="1476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b="1" spc="-14" baseline="1476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b="1" spc="44" baseline="1476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b="1" spc="-84" baseline="1476" dirty="0" smtClean="0">
                <a:solidFill>
                  <a:srgbClr val="585858"/>
                </a:solidFill>
                <a:latin typeface="Calibri"/>
                <a:cs typeface="Calibri"/>
              </a:rPr>
              <a:t>k</a:t>
            </a:r>
            <a:r>
              <a:rPr b="1" spc="0" baseline="1476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987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Community Health Assessment 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KEY FINDINGS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1686526"/>
            <a:ext cx="10668000" cy="51846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sp>
        <p:nvSpPr>
          <p:cNvPr id="11" name="object 96"/>
          <p:cNvSpPr/>
          <p:nvPr/>
        </p:nvSpPr>
        <p:spPr>
          <a:xfrm>
            <a:off x="3353865" y="6731883"/>
            <a:ext cx="4023359" cy="223520"/>
          </a:xfrm>
          <a:custGeom>
            <a:avLst/>
            <a:gdLst/>
            <a:ahLst/>
            <a:cxnLst/>
            <a:rect l="l" t="t" r="r" b="b"/>
            <a:pathLst>
              <a:path w="4023359" h="223520">
                <a:moveTo>
                  <a:pt x="0" y="0"/>
                </a:moveTo>
                <a:lnTo>
                  <a:pt x="0" y="223520"/>
                </a:lnTo>
                <a:lnTo>
                  <a:pt x="4023359" y="223520"/>
                </a:lnTo>
                <a:lnTo>
                  <a:pt x="4023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97"/>
          <p:cNvSpPr/>
          <p:nvPr/>
        </p:nvSpPr>
        <p:spPr>
          <a:xfrm>
            <a:off x="7377225" y="6731883"/>
            <a:ext cx="4693920" cy="223520"/>
          </a:xfrm>
          <a:custGeom>
            <a:avLst/>
            <a:gdLst/>
            <a:ahLst/>
            <a:cxnLst/>
            <a:rect l="l" t="t" r="r" b="b"/>
            <a:pathLst>
              <a:path w="4693920" h="223520">
                <a:moveTo>
                  <a:pt x="0" y="0"/>
                </a:moveTo>
                <a:lnTo>
                  <a:pt x="0" y="223520"/>
                </a:lnTo>
                <a:lnTo>
                  <a:pt x="4693920" y="223520"/>
                </a:lnTo>
                <a:lnTo>
                  <a:pt x="4693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98"/>
          <p:cNvSpPr/>
          <p:nvPr/>
        </p:nvSpPr>
        <p:spPr>
          <a:xfrm>
            <a:off x="3353865" y="6325483"/>
            <a:ext cx="3088640" cy="223520"/>
          </a:xfrm>
          <a:custGeom>
            <a:avLst/>
            <a:gdLst/>
            <a:ahLst/>
            <a:cxnLst/>
            <a:rect l="l" t="t" r="r" b="b"/>
            <a:pathLst>
              <a:path w="3088640" h="223520">
                <a:moveTo>
                  <a:pt x="0" y="0"/>
                </a:moveTo>
                <a:lnTo>
                  <a:pt x="0" y="223520"/>
                </a:lnTo>
                <a:lnTo>
                  <a:pt x="3088640" y="223520"/>
                </a:lnTo>
                <a:lnTo>
                  <a:pt x="3088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99"/>
          <p:cNvSpPr/>
          <p:nvPr/>
        </p:nvSpPr>
        <p:spPr>
          <a:xfrm>
            <a:off x="6442505" y="6325483"/>
            <a:ext cx="4490720" cy="223520"/>
          </a:xfrm>
          <a:custGeom>
            <a:avLst/>
            <a:gdLst/>
            <a:ahLst/>
            <a:cxnLst/>
            <a:rect l="l" t="t" r="r" b="b"/>
            <a:pathLst>
              <a:path w="4490720" h="223520">
                <a:moveTo>
                  <a:pt x="0" y="0"/>
                </a:moveTo>
                <a:lnTo>
                  <a:pt x="0" y="223520"/>
                </a:lnTo>
                <a:lnTo>
                  <a:pt x="4490720" y="223520"/>
                </a:lnTo>
                <a:lnTo>
                  <a:pt x="449072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00"/>
          <p:cNvSpPr/>
          <p:nvPr/>
        </p:nvSpPr>
        <p:spPr>
          <a:xfrm>
            <a:off x="3353865" y="5919083"/>
            <a:ext cx="2448560" cy="223519"/>
          </a:xfrm>
          <a:custGeom>
            <a:avLst/>
            <a:gdLst/>
            <a:ahLst/>
            <a:cxnLst/>
            <a:rect l="l" t="t" r="r" b="b"/>
            <a:pathLst>
              <a:path w="2448560" h="223520">
                <a:moveTo>
                  <a:pt x="0" y="0"/>
                </a:moveTo>
                <a:lnTo>
                  <a:pt x="0" y="223519"/>
                </a:lnTo>
                <a:lnTo>
                  <a:pt x="2448560" y="223519"/>
                </a:lnTo>
                <a:lnTo>
                  <a:pt x="244856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01"/>
          <p:cNvSpPr/>
          <p:nvPr/>
        </p:nvSpPr>
        <p:spPr>
          <a:xfrm>
            <a:off x="5802425" y="5919083"/>
            <a:ext cx="3911600" cy="223519"/>
          </a:xfrm>
          <a:custGeom>
            <a:avLst/>
            <a:gdLst/>
            <a:ahLst/>
            <a:cxnLst/>
            <a:rect l="l" t="t" r="r" b="b"/>
            <a:pathLst>
              <a:path w="3911600" h="223520">
                <a:moveTo>
                  <a:pt x="0" y="0"/>
                </a:moveTo>
                <a:lnTo>
                  <a:pt x="0" y="223519"/>
                </a:lnTo>
                <a:lnTo>
                  <a:pt x="3911600" y="223519"/>
                </a:lnTo>
                <a:lnTo>
                  <a:pt x="391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02"/>
          <p:cNvSpPr/>
          <p:nvPr/>
        </p:nvSpPr>
        <p:spPr>
          <a:xfrm>
            <a:off x="3353865" y="5512683"/>
            <a:ext cx="1899920" cy="223519"/>
          </a:xfrm>
          <a:custGeom>
            <a:avLst/>
            <a:gdLst/>
            <a:ahLst/>
            <a:cxnLst/>
            <a:rect l="l" t="t" r="r" b="b"/>
            <a:pathLst>
              <a:path w="1899920" h="223520">
                <a:moveTo>
                  <a:pt x="0" y="0"/>
                </a:moveTo>
                <a:lnTo>
                  <a:pt x="0" y="223519"/>
                </a:lnTo>
                <a:lnTo>
                  <a:pt x="1899920" y="223519"/>
                </a:lnTo>
                <a:lnTo>
                  <a:pt x="189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03"/>
          <p:cNvSpPr/>
          <p:nvPr/>
        </p:nvSpPr>
        <p:spPr>
          <a:xfrm>
            <a:off x="5253785" y="5512683"/>
            <a:ext cx="2875280" cy="223519"/>
          </a:xfrm>
          <a:custGeom>
            <a:avLst/>
            <a:gdLst/>
            <a:ahLst/>
            <a:cxnLst/>
            <a:rect l="l" t="t" r="r" b="b"/>
            <a:pathLst>
              <a:path w="2875280" h="223520">
                <a:moveTo>
                  <a:pt x="0" y="0"/>
                </a:moveTo>
                <a:lnTo>
                  <a:pt x="0" y="223519"/>
                </a:lnTo>
                <a:lnTo>
                  <a:pt x="2875280" y="223519"/>
                </a:lnTo>
                <a:lnTo>
                  <a:pt x="2875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04"/>
          <p:cNvSpPr/>
          <p:nvPr/>
        </p:nvSpPr>
        <p:spPr>
          <a:xfrm>
            <a:off x="3353865" y="5106283"/>
            <a:ext cx="883919" cy="223519"/>
          </a:xfrm>
          <a:custGeom>
            <a:avLst/>
            <a:gdLst/>
            <a:ahLst/>
            <a:cxnLst/>
            <a:rect l="l" t="t" r="r" b="b"/>
            <a:pathLst>
              <a:path w="883919" h="223520">
                <a:moveTo>
                  <a:pt x="0" y="0"/>
                </a:moveTo>
                <a:lnTo>
                  <a:pt x="0" y="223519"/>
                </a:lnTo>
                <a:lnTo>
                  <a:pt x="883919" y="223519"/>
                </a:lnTo>
                <a:lnTo>
                  <a:pt x="88391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05"/>
          <p:cNvSpPr/>
          <p:nvPr/>
        </p:nvSpPr>
        <p:spPr>
          <a:xfrm>
            <a:off x="4237785" y="5106283"/>
            <a:ext cx="6949440" cy="223519"/>
          </a:xfrm>
          <a:custGeom>
            <a:avLst/>
            <a:gdLst/>
            <a:ahLst/>
            <a:cxnLst/>
            <a:rect l="l" t="t" r="r" b="b"/>
            <a:pathLst>
              <a:path w="6949440" h="223520">
                <a:moveTo>
                  <a:pt x="0" y="0"/>
                </a:moveTo>
                <a:lnTo>
                  <a:pt x="0" y="223519"/>
                </a:lnTo>
                <a:lnTo>
                  <a:pt x="6949440" y="223519"/>
                </a:lnTo>
                <a:lnTo>
                  <a:pt x="6949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106"/>
          <p:cNvSpPr/>
          <p:nvPr/>
        </p:nvSpPr>
        <p:spPr>
          <a:xfrm>
            <a:off x="3353865" y="4689723"/>
            <a:ext cx="1849120" cy="233680"/>
          </a:xfrm>
          <a:custGeom>
            <a:avLst/>
            <a:gdLst/>
            <a:ahLst/>
            <a:cxnLst/>
            <a:rect l="l" t="t" r="r" b="b"/>
            <a:pathLst>
              <a:path w="1849120" h="233680">
                <a:moveTo>
                  <a:pt x="0" y="0"/>
                </a:moveTo>
                <a:lnTo>
                  <a:pt x="0" y="233680"/>
                </a:lnTo>
                <a:lnTo>
                  <a:pt x="1849120" y="233680"/>
                </a:lnTo>
                <a:lnTo>
                  <a:pt x="1849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107"/>
          <p:cNvSpPr/>
          <p:nvPr/>
        </p:nvSpPr>
        <p:spPr>
          <a:xfrm>
            <a:off x="5202985" y="4689723"/>
            <a:ext cx="2235200" cy="233680"/>
          </a:xfrm>
          <a:custGeom>
            <a:avLst/>
            <a:gdLst/>
            <a:ahLst/>
            <a:cxnLst/>
            <a:rect l="l" t="t" r="r" b="b"/>
            <a:pathLst>
              <a:path w="2235200" h="233680">
                <a:moveTo>
                  <a:pt x="0" y="0"/>
                </a:moveTo>
                <a:lnTo>
                  <a:pt x="0" y="233680"/>
                </a:lnTo>
                <a:lnTo>
                  <a:pt x="2235200" y="233680"/>
                </a:lnTo>
                <a:lnTo>
                  <a:pt x="2235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08"/>
          <p:cNvSpPr/>
          <p:nvPr/>
        </p:nvSpPr>
        <p:spPr>
          <a:xfrm>
            <a:off x="3353865" y="4283323"/>
            <a:ext cx="1757680" cy="233680"/>
          </a:xfrm>
          <a:custGeom>
            <a:avLst/>
            <a:gdLst/>
            <a:ahLst/>
            <a:cxnLst/>
            <a:rect l="l" t="t" r="r" b="b"/>
            <a:pathLst>
              <a:path w="1757680" h="233680">
                <a:moveTo>
                  <a:pt x="0" y="0"/>
                </a:moveTo>
                <a:lnTo>
                  <a:pt x="0" y="233680"/>
                </a:lnTo>
                <a:lnTo>
                  <a:pt x="1757680" y="233680"/>
                </a:lnTo>
                <a:lnTo>
                  <a:pt x="1757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109"/>
          <p:cNvSpPr/>
          <p:nvPr/>
        </p:nvSpPr>
        <p:spPr>
          <a:xfrm>
            <a:off x="5111545" y="4283323"/>
            <a:ext cx="2326640" cy="233680"/>
          </a:xfrm>
          <a:custGeom>
            <a:avLst/>
            <a:gdLst/>
            <a:ahLst/>
            <a:cxnLst/>
            <a:rect l="l" t="t" r="r" b="b"/>
            <a:pathLst>
              <a:path w="2326640" h="233680">
                <a:moveTo>
                  <a:pt x="0" y="0"/>
                </a:moveTo>
                <a:lnTo>
                  <a:pt x="0" y="233680"/>
                </a:lnTo>
                <a:lnTo>
                  <a:pt x="2326640" y="233680"/>
                </a:lnTo>
                <a:lnTo>
                  <a:pt x="2326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10"/>
          <p:cNvSpPr/>
          <p:nvPr/>
        </p:nvSpPr>
        <p:spPr>
          <a:xfrm>
            <a:off x="3353865" y="3876923"/>
            <a:ext cx="1188720" cy="233680"/>
          </a:xfrm>
          <a:custGeom>
            <a:avLst/>
            <a:gdLst/>
            <a:ahLst/>
            <a:cxnLst/>
            <a:rect l="l" t="t" r="r" b="b"/>
            <a:pathLst>
              <a:path w="1188720" h="233680">
                <a:moveTo>
                  <a:pt x="0" y="0"/>
                </a:moveTo>
                <a:lnTo>
                  <a:pt x="0" y="233680"/>
                </a:lnTo>
                <a:lnTo>
                  <a:pt x="1188720" y="233680"/>
                </a:lnTo>
                <a:lnTo>
                  <a:pt x="11887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111"/>
          <p:cNvSpPr/>
          <p:nvPr/>
        </p:nvSpPr>
        <p:spPr>
          <a:xfrm>
            <a:off x="4542585" y="3876923"/>
            <a:ext cx="2316480" cy="233680"/>
          </a:xfrm>
          <a:custGeom>
            <a:avLst/>
            <a:gdLst/>
            <a:ahLst/>
            <a:cxnLst/>
            <a:rect l="l" t="t" r="r" b="b"/>
            <a:pathLst>
              <a:path w="2316480" h="233680">
                <a:moveTo>
                  <a:pt x="0" y="0"/>
                </a:moveTo>
                <a:lnTo>
                  <a:pt x="0" y="233680"/>
                </a:lnTo>
                <a:lnTo>
                  <a:pt x="2316480" y="233680"/>
                </a:lnTo>
                <a:lnTo>
                  <a:pt x="2316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112"/>
          <p:cNvSpPr/>
          <p:nvPr/>
        </p:nvSpPr>
        <p:spPr>
          <a:xfrm>
            <a:off x="3353865" y="3470523"/>
            <a:ext cx="1229359" cy="223520"/>
          </a:xfrm>
          <a:custGeom>
            <a:avLst/>
            <a:gdLst/>
            <a:ahLst/>
            <a:cxnLst/>
            <a:rect l="l" t="t" r="r" b="b"/>
            <a:pathLst>
              <a:path w="1229359" h="223520">
                <a:moveTo>
                  <a:pt x="0" y="0"/>
                </a:moveTo>
                <a:lnTo>
                  <a:pt x="0" y="223520"/>
                </a:lnTo>
                <a:lnTo>
                  <a:pt x="1229359" y="223520"/>
                </a:lnTo>
                <a:lnTo>
                  <a:pt x="1229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13"/>
          <p:cNvSpPr/>
          <p:nvPr/>
        </p:nvSpPr>
        <p:spPr>
          <a:xfrm>
            <a:off x="4583224" y="3470523"/>
            <a:ext cx="1463040" cy="223520"/>
          </a:xfrm>
          <a:custGeom>
            <a:avLst/>
            <a:gdLst/>
            <a:ahLst/>
            <a:cxnLst/>
            <a:rect l="l" t="t" r="r" b="b"/>
            <a:pathLst>
              <a:path w="1463040" h="223520">
                <a:moveTo>
                  <a:pt x="0" y="0"/>
                </a:moveTo>
                <a:lnTo>
                  <a:pt x="0" y="223520"/>
                </a:lnTo>
                <a:lnTo>
                  <a:pt x="1463040" y="223520"/>
                </a:lnTo>
                <a:lnTo>
                  <a:pt x="1463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14"/>
          <p:cNvSpPr/>
          <p:nvPr/>
        </p:nvSpPr>
        <p:spPr>
          <a:xfrm>
            <a:off x="3353865" y="3064123"/>
            <a:ext cx="1229359" cy="223520"/>
          </a:xfrm>
          <a:custGeom>
            <a:avLst/>
            <a:gdLst/>
            <a:ahLst/>
            <a:cxnLst/>
            <a:rect l="l" t="t" r="r" b="b"/>
            <a:pathLst>
              <a:path w="1229359" h="223520">
                <a:moveTo>
                  <a:pt x="0" y="0"/>
                </a:moveTo>
                <a:lnTo>
                  <a:pt x="0" y="223520"/>
                </a:lnTo>
                <a:lnTo>
                  <a:pt x="1229359" y="223520"/>
                </a:lnTo>
                <a:lnTo>
                  <a:pt x="1229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15"/>
          <p:cNvSpPr/>
          <p:nvPr/>
        </p:nvSpPr>
        <p:spPr>
          <a:xfrm>
            <a:off x="4583224" y="3064123"/>
            <a:ext cx="1127760" cy="223520"/>
          </a:xfrm>
          <a:custGeom>
            <a:avLst/>
            <a:gdLst/>
            <a:ahLst/>
            <a:cxnLst/>
            <a:rect l="l" t="t" r="r" b="b"/>
            <a:pathLst>
              <a:path w="1127760" h="223520">
                <a:moveTo>
                  <a:pt x="0" y="0"/>
                </a:moveTo>
                <a:lnTo>
                  <a:pt x="0" y="223520"/>
                </a:lnTo>
                <a:lnTo>
                  <a:pt x="1127760" y="223520"/>
                </a:lnTo>
                <a:lnTo>
                  <a:pt x="1127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116"/>
          <p:cNvSpPr/>
          <p:nvPr/>
        </p:nvSpPr>
        <p:spPr>
          <a:xfrm>
            <a:off x="3353865" y="2657723"/>
            <a:ext cx="1137920" cy="223520"/>
          </a:xfrm>
          <a:custGeom>
            <a:avLst/>
            <a:gdLst/>
            <a:ahLst/>
            <a:cxnLst/>
            <a:rect l="l" t="t" r="r" b="b"/>
            <a:pathLst>
              <a:path w="1137920" h="223520">
                <a:moveTo>
                  <a:pt x="0" y="0"/>
                </a:moveTo>
                <a:lnTo>
                  <a:pt x="0" y="223520"/>
                </a:lnTo>
                <a:lnTo>
                  <a:pt x="1137920" y="223520"/>
                </a:lnTo>
                <a:lnTo>
                  <a:pt x="1137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117"/>
          <p:cNvSpPr/>
          <p:nvPr/>
        </p:nvSpPr>
        <p:spPr>
          <a:xfrm>
            <a:off x="4491785" y="2657723"/>
            <a:ext cx="934720" cy="223520"/>
          </a:xfrm>
          <a:custGeom>
            <a:avLst/>
            <a:gdLst/>
            <a:ahLst/>
            <a:cxnLst/>
            <a:rect l="l" t="t" r="r" b="b"/>
            <a:pathLst>
              <a:path w="934720" h="223520">
                <a:moveTo>
                  <a:pt x="0" y="0"/>
                </a:moveTo>
                <a:lnTo>
                  <a:pt x="0" y="223520"/>
                </a:lnTo>
                <a:lnTo>
                  <a:pt x="934720" y="223520"/>
                </a:lnTo>
                <a:lnTo>
                  <a:pt x="93472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118"/>
          <p:cNvSpPr/>
          <p:nvPr/>
        </p:nvSpPr>
        <p:spPr>
          <a:xfrm>
            <a:off x="3353865" y="2251322"/>
            <a:ext cx="233680" cy="223520"/>
          </a:xfrm>
          <a:custGeom>
            <a:avLst/>
            <a:gdLst/>
            <a:ahLst/>
            <a:cxnLst/>
            <a:rect l="l" t="t" r="r" b="b"/>
            <a:pathLst>
              <a:path w="233680" h="223520">
                <a:moveTo>
                  <a:pt x="0" y="0"/>
                </a:moveTo>
                <a:lnTo>
                  <a:pt x="0" y="223520"/>
                </a:lnTo>
                <a:lnTo>
                  <a:pt x="233680" y="223520"/>
                </a:lnTo>
                <a:lnTo>
                  <a:pt x="233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19"/>
          <p:cNvSpPr/>
          <p:nvPr/>
        </p:nvSpPr>
        <p:spPr>
          <a:xfrm>
            <a:off x="3587545" y="2251322"/>
            <a:ext cx="1310639" cy="223520"/>
          </a:xfrm>
          <a:custGeom>
            <a:avLst/>
            <a:gdLst/>
            <a:ahLst/>
            <a:cxnLst/>
            <a:rect l="l" t="t" r="r" b="b"/>
            <a:pathLst>
              <a:path w="1310639" h="223520">
                <a:moveTo>
                  <a:pt x="0" y="0"/>
                </a:moveTo>
                <a:lnTo>
                  <a:pt x="0" y="223520"/>
                </a:lnTo>
                <a:lnTo>
                  <a:pt x="1310639" y="223520"/>
                </a:lnTo>
                <a:lnTo>
                  <a:pt x="131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120"/>
          <p:cNvSpPr/>
          <p:nvPr/>
        </p:nvSpPr>
        <p:spPr>
          <a:xfrm>
            <a:off x="3353865" y="1844922"/>
            <a:ext cx="111760" cy="223520"/>
          </a:xfrm>
          <a:custGeom>
            <a:avLst/>
            <a:gdLst/>
            <a:ahLst/>
            <a:cxnLst/>
            <a:rect l="l" t="t" r="r" b="b"/>
            <a:pathLst>
              <a:path w="111760" h="223520">
                <a:moveTo>
                  <a:pt x="0" y="0"/>
                </a:moveTo>
                <a:lnTo>
                  <a:pt x="0" y="223520"/>
                </a:lnTo>
                <a:lnTo>
                  <a:pt x="111760" y="223520"/>
                </a:lnTo>
                <a:lnTo>
                  <a:pt x="111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121"/>
          <p:cNvSpPr/>
          <p:nvPr/>
        </p:nvSpPr>
        <p:spPr>
          <a:xfrm>
            <a:off x="3465625" y="1844922"/>
            <a:ext cx="1412240" cy="223520"/>
          </a:xfrm>
          <a:custGeom>
            <a:avLst/>
            <a:gdLst/>
            <a:ahLst/>
            <a:cxnLst/>
            <a:rect l="l" t="t" r="r" b="b"/>
            <a:pathLst>
              <a:path w="1412240" h="223520">
                <a:moveTo>
                  <a:pt x="0" y="0"/>
                </a:moveTo>
                <a:lnTo>
                  <a:pt x="0" y="223520"/>
                </a:lnTo>
                <a:lnTo>
                  <a:pt x="1412240" y="223520"/>
                </a:lnTo>
                <a:lnTo>
                  <a:pt x="1412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122"/>
          <p:cNvSpPr/>
          <p:nvPr/>
        </p:nvSpPr>
        <p:spPr>
          <a:xfrm>
            <a:off x="3353865" y="1438522"/>
            <a:ext cx="243840" cy="223520"/>
          </a:xfrm>
          <a:custGeom>
            <a:avLst/>
            <a:gdLst/>
            <a:ahLst/>
            <a:cxnLst/>
            <a:rect l="l" t="t" r="r" b="b"/>
            <a:pathLst>
              <a:path w="243840" h="223520">
                <a:moveTo>
                  <a:pt x="0" y="0"/>
                </a:moveTo>
                <a:lnTo>
                  <a:pt x="0" y="223520"/>
                </a:lnTo>
                <a:lnTo>
                  <a:pt x="243840" y="223520"/>
                </a:lnTo>
                <a:lnTo>
                  <a:pt x="243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123"/>
          <p:cNvSpPr/>
          <p:nvPr/>
        </p:nvSpPr>
        <p:spPr>
          <a:xfrm>
            <a:off x="3597705" y="1438522"/>
            <a:ext cx="660400" cy="223520"/>
          </a:xfrm>
          <a:custGeom>
            <a:avLst/>
            <a:gdLst/>
            <a:ahLst/>
            <a:cxnLst/>
            <a:rect l="l" t="t" r="r" b="b"/>
            <a:pathLst>
              <a:path w="660400" h="223520">
                <a:moveTo>
                  <a:pt x="0" y="0"/>
                </a:moveTo>
                <a:lnTo>
                  <a:pt x="0" y="223520"/>
                </a:lnTo>
                <a:lnTo>
                  <a:pt x="660400" y="223520"/>
                </a:lnTo>
                <a:lnTo>
                  <a:pt x="660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80"/>
          <p:cNvSpPr/>
          <p:nvPr/>
        </p:nvSpPr>
        <p:spPr>
          <a:xfrm>
            <a:off x="9788863" y="2360916"/>
            <a:ext cx="161646" cy="162954"/>
          </a:xfrm>
          <a:custGeom>
            <a:avLst/>
            <a:gdLst/>
            <a:ahLst/>
            <a:cxnLst/>
            <a:rect l="l" t="t" r="r" b="b"/>
            <a:pathLst>
              <a:path w="121920" h="132079">
                <a:moveTo>
                  <a:pt x="0" y="132079"/>
                </a:moveTo>
                <a:lnTo>
                  <a:pt x="121920" y="132079"/>
                </a:lnTo>
                <a:lnTo>
                  <a:pt x="121920" y="0"/>
                </a:lnTo>
                <a:lnTo>
                  <a:pt x="0" y="0"/>
                </a:lnTo>
                <a:lnTo>
                  <a:pt x="0" y="13207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79"/>
          <p:cNvSpPr/>
          <p:nvPr/>
        </p:nvSpPr>
        <p:spPr>
          <a:xfrm>
            <a:off x="9790092" y="1954461"/>
            <a:ext cx="136457" cy="163009"/>
          </a:xfrm>
          <a:custGeom>
            <a:avLst/>
            <a:gdLst/>
            <a:ahLst/>
            <a:cxnLst/>
            <a:rect l="l" t="t" r="r" b="b"/>
            <a:pathLst>
              <a:path w="121920" h="132079">
                <a:moveTo>
                  <a:pt x="0" y="132079"/>
                </a:moveTo>
                <a:lnTo>
                  <a:pt x="121920" y="132079"/>
                </a:lnTo>
                <a:lnTo>
                  <a:pt x="121920" y="0"/>
                </a:lnTo>
                <a:lnTo>
                  <a:pt x="0" y="0"/>
                </a:lnTo>
                <a:lnTo>
                  <a:pt x="0" y="13207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76"/>
          <p:cNvSpPr txBox="1"/>
          <p:nvPr/>
        </p:nvSpPr>
        <p:spPr>
          <a:xfrm>
            <a:off x="10017462" y="2356475"/>
            <a:ext cx="1466033" cy="259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99"/>
              </a:spcBef>
            </a:pPr>
            <a:r>
              <a:rPr sz="2775"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775" b="1" spc="-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775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775" b="1" spc="-48" baseline="2952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775" b="1" spc="-39" baseline="2952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-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775"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775" b="1" spc="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ss</a:t>
            </a: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45" name="object 75"/>
          <p:cNvSpPr txBox="1"/>
          <p:nvPr/>
        </p:nvSpPr>
        <p:spPr>
          <a:xfrm>
            <a:off x="10017462" y="1938743"/>
            <a:ext cx="1060984" cy="259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99"/>
              </a:spcBef>
            </a:pPr>
            <a:r>
              <a:rPr sz="2775" b="1" spc="-39" baseline="2952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775" b="1" spc="29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-25" baseline="2952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775"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-14" baseline="2952" dirty="0" smtClean="0">
                <a:solidFill>
                  <a:srgbClr val="585858"/>
                </a:solidFill>
                <a:latin typeface="Calibri"/>
                <a:cs typeface="Calibri"/>
              </a:rPr>
              <a:t>ss</a:t>
            </a:r>
            <a:r>
              <a:rPr sz="2775" b="1" spc="-44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75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46" name="object 72"/>
          <p:cNvSpPr txBox="1"/>
          <p:nvPr/>
        </p:nvSpPr>
        <p:spPr>
          <a:xfrm>
            <a:off x="3358945" y="1438522"/>
            <a:ext cx="269373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55">
              <a:lnSpc>
                <a:spcPts val="1760"/>
              </a:lnSpc>
              <a:spcBef>
                <a:spcPts val="88"/>
              </a:spcBef>
            </a:pPr>
            <a:r>
              <a:rPr sz="2175" spc="-9" baseline="1883" dirty="0" smtClean="0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47" name="object 71"/>
          <p:cNvSpPr txBox="1"/>
          <p:nvPr/>
        </p:nvSpPr>
        <p:spPr>
          <a:xfrm>
            <a:off x="3597705" y="1438522"/>
            <a:ext cx="660400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424">
              <a:lnSpc>
                <a:spcPts val="1760"/>
              </a:lnSpc>
              <a:spcBef>
                <a:spcPts val="88"/>
              </a:spcBef>
            </a:pPr>
            <a:r>
              <a:rPr sz="2175" spc="-9" baseline="1883" dirty="0" smtClean="0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8" name="object 67"/>
          <p:cNvSpPr txBox="1"/>
          <p:nvPr/>
        </p:nvSpPr>
        <p:spPr>
          <a:xfrm>
            <a:off x="3358945" y="1844922"/>
            <a:ext cx="106680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66"/>
          <p:cNvSpPr txBox="1"/>
          <p:nvPr/>
        </p:nvSpPr>
        <p:spPr>
          <a:xfrm>
            <a:off x="3465625" y="1844922"/>
            <a:ext cx="1412240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875" marR="523270" algn="ctr">
              <a:lnSpc>
                <a:spcPts val="1700"/>
              </a:lnSpc>
              <a:spcBef>
                <a:spcPts val="140"/>
              </a:spcBef>
            </a:pPr>
            <a:r>
              <a:rPr sz="2100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62"/>
          <p:cNvSpPr txBox="1"/>
          <p:nvPr/>
        </p:nvSpPr>
        <p:spPr>
          <a:xfrm>
            <a:off x="3358945" y="2251322"/>
            <a:ext cx="263658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">
              <a:lnSpc>
                <a:spcPts val="1735"/>
              </a:lnSpc>
              <a:spcBef>
                <a:spcPts val="111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1" name="object 61"/>
          <p:cNvSpPr txBox="1"/>
          <p:nvPr/>
        </p:nvSpPr>
        <p:spPr>
          <a:xfrm>
            <a:off x="3587545" y="2251322"/>
            <a:ext cx="1310639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6480" marR="468925" algn="ctr">
              <a:lnSpc>
                <a:spcPts val="1735"/>
              </a:lnSpc>
              <a:spcBef>
                <a:spcPts val="111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2" name="object 57"/>
          <p:cNvSpPr txBox="1"/>
          <p:nvPr/>
        </p:nvSpPr>
        <p:spPr>
          <a:xfrm>
            <a:off x="3358945" y="2657723"/>
            <a:ext cx="1132839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9255" marR="378490" algn="ctr">
              <a:lnSpc>
                <a:spcPts val="1675"/>
              </a:lnSpc>
              <a:spcBef>
                <a:spcPts val="168"/>
              </a:spcBef>
            </a:pPr>
            <a:r>
              <a:rPr sz="1400" spc="-9" dirty="0" smtClean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6"/>
          <p:cNvSpPr txBox="1"/>
          <p:nvPr/>
        </p:nvSpPr>
        <p:spPr>
          <a:xfrm>
            <a:off x="4491785" y="2657723"/>
            <a:ext cx="934720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0708" marR="329684" algn="ctr">
              <a:lnSpc>
                <a:spcPts val="1675"/>
              </a:lnSpc>
              <a:spcBef>
                <a:spcPts val="168"/>
              </a:spcBef>
            </a:pPr>
            <a:r>
              <a:rPr sz="1400" spc="-9" dirty="0" smtClean="0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2"/>
          <p:cNvSpPr txBox="1"/>
          <p:nvPr/>
        </p:nvSpPr>
        <p:spPr>
          <a:xfrm>
            <a:off x="3358945" y="3064123"/>
            <a:ext cx="1224279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5205" marR="423840" algn="ctr">
              <a:lnSpc>
                <a:spcPts val="1710"/>
              </a:lnSpc>
              <a:spcBef>
                <a:spcPts val="135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5" name="object 51"/>
          <p:cNvSpPr txBox="1"/>
          <p:nvPr/>
        </p:nvSpPr>
        <p:spPr>
          <a:xfrm>
            <a:off x="4583224" y="3064123"/>
            <a:ext cx="1127760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215" marR="374310" algn="ctr">
              <a:lnSpc>
                <a:spcPts val="1710"/>
              </a:lnSpc>
              <a:spcBef>
                <a:spcPts val="135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6" name="object 47"/>
          <p:cNvSpPr txBox="1"/>
          <p:nvPr/>
        </p:nvSpPr>
        <p:spPr>
          <a:xfrm>
            <a:off x="3358945" y="3470523"/>
            <a:ext cx="1224279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5229" marR="423956" algn="ctr">
              <a:lnSpc>
                <a:spcPts val="1645"/>
              </a:lnSpc>
              <a:spcBef>
                <a:spcPts val="197"/>
              </a:spcBef>
            </a:pPr>
            <a:r>
              <a:rPr sz="1400" spc="-9" dirty="0" smtClean="0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46"/>
          <p:cNvSpPr txBox="1"/>
          <p:nvPr/>
        </p:nvSpPr>
        <p:spPr>
          <a:xfrm>
            <a:off x="4583224" y="3470523"/>
            <a:ext cx="1463040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4863" marR="543082" algn="ctr">
              <a:lnSpc>
                <a:spcPts val="1645"/>
              </a:lnSpc>
              <a:spcBef>
                <a:spcPts val="197"/>
              </a:spcBef>
            </a:pPr>
            <a:r>
              <a:rPr sz="1400" spc="-9" dirty="0" smtClean="0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/>
          <p:cNvSpPr txBox="1"/>
          <p:nvPr/>
        </p:nvSpPr>
        <p:spPr>
          <a:xfrm>
            <a:off x="3358945" y="3876923"/>
            <a:ext cx="1183639" cy="2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964" marR="406441" algn="ctr">
              <a:lnSpc>
                <a:spcPts val="1760"/>
              </a:lnSpc>
              <a:spcBef>
                <a:spcPts val="168"/>
              </a:spcBef>
            </a:pPr>
            <a:r>
              <a:rPr sz="2175" spc="-9" baseline="1883" dirty="0" smtClean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9" name="object 41"/>
          <p:cNvSpPr txBox="1"/>
          <p:nvPr/>
        </p:nvSpPr>
        <p:spPr>
          <a:xfrm>
            <a:off x="4542585" y="3876923"/>
            <a:ext cx="2316480" cy="2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0416" marR="970829" algn="ctr">
              <a:lnSpc>
                <a:spcPts val="1760"/>
              </a:lnSpc>
              <a:spcBef>
                <a:spcPts val="168"/>
              </a:spcBef>
            </a:pPr>
            <a:r>
              <a:rPr sz="2175" spc="-9" baseline="1883" dirty="0" smtClean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0" name="object 37"/>
          <p:cNvSpPr txBox="1"/>
          <p:nvPr/>
        </p:nvSpPr>
        <p:spPr>
          <a:xfrm>
            <a:off x="3358945" y="4283323"/>
            <a:ext cx="1752600" cy="2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9388" marR="688116" algn="ctr">
              <a:lnSpc>
                <a:spcPts val="1745"/>
              </a:lnSpc>
              <a:spcBef>
                <a:spcPts val="182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1" name="object 36"/>
          <p:cNvSpPr txBox="1"/>
          <p:nvPr/>
        </p:nvSpPr>
        <p:spPr>
          <a:xfrm>
            <a:off x="5111545" y="4283323"/>
            <a:ext cx="2326640" cy="2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5774" marR="975771" algn="ctr">
              <a:lnSpc>
                <a:spcPts val="1745"/>
              </a:lnSpc>
              <a:spcBef>
                <a:spcPts val="182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2" name="object 32"/>
          <p:cNvSpPr txBox="1"/>
          <p:nvPr/>
        </p:nvSpPr>
        <p:spPr>
          <a:xfrm>
            <a:off x="3358945" y="4689723"/>
            <a:ext cx="1844039" cy="2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5085" marR="732787" algn="ctr">
              <a:lnSpc>
                <a:spcPts val="1735"/>
              </a:lnSpc>
              <a:spcBef>
                <a:spcPts val="191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3" name="object 31"/>
          <p:cNvSpPr txBox="1"/>
          <p:nvPr/>
        </p:nvSpPr>
        <p:spPr>
          <a:xfrm>
            <a:off x="5202985" y="4689723"/>
            <a:ext cx="2235200" cy="233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0411" marR="929554" algn="ctr">
              <a:lnSpc>
                <a:spcPts val="1735"/>
              </a:lnSpc>
              <a:spcBef>
                <a:spcPts val="191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4" name="object 27"/>
          <p:cNvSpPr txBox="1"/>
          <p:nvPr/>
        </p:nvSpPr>
        <p:spPr>
          <a:xfrm>
            <a:off x="3358945" y="5106283"/>
            <a:ext cx="878839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3529" marR="301622" algn="ctr">
              <a:lnSpc>
                <a:spcPts val="1720"/>
              </a:lnSpc>
              <a:spcBef>
                <a:spcPts val="126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5" name="object 26"/>
          <p:cNvSpPr txBox="1"/>
          <p:nvPr/>
        </p:nvSpPr>
        <p:spPr>
          <a:xfrm>
            <a:off x="4237785" y="5106283"/>
            <a:ext cx="6949440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01238" marR="3283107" algn="ctr">
              <a:lnSpc>
                <a:spcPts val="1720"/>
              </a:lnSpc>
              <a:spcBef>
                <a:spcPts val="126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61%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6" name="object 22"/>
          <p:cNvSpPr txBox="1"/>
          <p:nvPr/>
        </p:nvSpPr>
        <p:spPr>
          <a:xfrm>
            <a:off x="3358945" y="5512683"/>
            <a:ext cx="1894839" cy="223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8326" marR="761279" algn="ctr">
              <a:lnSpc>
                <a:spcPts val="1705"/>
              </a:lnSpc>
              <a:spcBef>
                <a:spcPts val="140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7" name="object 21"/>
          <p:cNvSpPr txBox="1"/>
          <p:nvPr/>
        </p:nvSpPr>
        <p:spPr>
          <a:xfrm>
            <a:off x="5253785" y="5512683"/>
            <a:ext cx="2875280" cy="223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2991" marR="1247054" algn="ctr">
              <a:lnSpc>
                <a:spcPts val="1705"/>
              </a:lnSpc>
              <a:spcBef>
                <a:spcPts val="140"/>
              </a:spcBef>
            </a:pPr>
            <a:r>
              <a:rPr sz="1450" spc="-9" dirty="0" smtClean="0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8" name="object 17"/>
          <p:cNvSpPr txBox="1"/>
          <p:nvPr/>
        </p:nvSpPr>
        <p:spPr>
          <a:xfrm>
            <a:off x="3358945" y="5919083"/>
            <a:ext cx="2443479" cy="223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3813" marR="1034572" algn="ctr">
              <a:lnSpc>
                <a:spcPts val="1689"/>
              </a:lnSpc>
              <a:spcBef>
                <a:spcPts val="154"/>
              </a:spcBef>
            </a:pPr>
            <a:r>
              <a:rPr sz="2175" spc="-9" baseline="-1883" dirty="0" smtClean="0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9" name="object 16"/>
          <p:cNvSpPr txBox="1"/>
          <p:nvPr/>
        </p:nvSpPr>
        <p:spPr>
          <a:xfrm>
            <a:off x="5802425" y="5919083"/>
            <a:ext cx="3911600" cy="223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82698" marR="1763806" algn="ctr">
              <a:lnSpc>
                <a:spcPts val="1689"/>
              </a:lnSpc>
              <a:spcBef>
                <a:spcPts val="154"/>
              </a:spcBef>
            </a:pPr>
            <a:r>
              <a:rPr sz="2175" spc="-9" baseline="-1883" dirty="0" smtClean="0">
                <a:solidFill>
                  <a:srgbClr val="FFFFFF"/>
                </a:solidFill>
                <a:latin typeface="Calibri"/>
                <a:cs typeface="Calibri"/>
              </a:rPr>
              <a:t>34%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0" name="object 12"/>
          <p:cNvSpPr txBox="1"/>
          <p:nvPr/>
        </p:nvSpPr>
        <p:spPr>
          <a:xfrm>
            <a:off x="3358945" y="6325483"/>
            <a:ext cx="3083560" cy="223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5480" marR="1352845" algn="ctr">
              <a:lnSpc>
                <a:spcPts val="1680"/>
              </a:lnSpc>
              <a:spcBef>
                <a:spcPts val="164"/>
              </a:spcBef>
            </a:pPr>
            <a:r>
              <a:rPr sz="2175" spc="-9" baseline="-1883" dirty="0" smtClean="0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1" name="object 11"/>
          <p:cNvSpPr txBox="1"/>
          <p:nvPr/>
        </p:nvSpPr>
        <p:spPr>
          <a:xfrm>
            <a:off x="6442505" y="6325483"/>
            <a:ext cx="4490720" cy="223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72870" marR="2051682" algn="ctr">
              <a:lnSpc>
                <a:spcPts val="1680"/>
              </a:lnSpc>
              <a:spcBef>
                <a:spcPts val="164"/>
              </a:spcBef>
            </a:pPr>
            <a:r>
              <a:rPr sz="2175" spc="-9" baseline="-1883" dirty="0" smtClean="0">
                <a:solidFill>
                  <a:srgbClr val="FFFFFF"/>
                </a:solidFill>
                <a:latin typeface="Calibri"/>
                <a:cs typeface="Calibri"/>
              </a:rPr>
              <a:t>39%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2" name="object 7"/>
          <p:cNvSpPr txBox="1"/>
          <p:nvPr/>
        </p:nvSpPr>
        <p:spPr>
          <a:xfrm>
            <a:off x="3358945" y="6731883"/>
            <a:ext cx="4018279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30959" marR="1822226" algn="ctr">
              <a:lnSpc>
                <a:spcPts val="1614"/>
              </a:lnSpc>
              <a:spcBef>
                <a:spcPts val="225"/>
              </a:spcBef>
            </a:pPr>
            <a:r>
              <a:rPr sz="2100" spc="-9" baseline="-1950" dirty="0" smtClean="0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6"/>
          <p:cNvSpPr txBox="1"/>
          <p:nvPr/>
        </p:nvSpPr>
        <p:spPr>
          <a:xfrm>
            <a:off x="7377225" y="6731883"/>
            <a:ext cx="4693920" cy="22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335" marR="2156490" algn="ctr">
              <a:lnSpc>
                <a:spcPts val="1614"/>
              </a:lnSpc>
              <a:spcBef>
                <a:spcPts val="225"/>
              </a:spcBef>
            </a:pPr>
            <a:r>
              <a:rPr sz="2100" spc="-9" baseline="-1950" dirty="0" smtClean="0">
                <a:solidFill>
                  <a:srgbClr val="FFFFFF"/>
                </a:solidFill>
                <a:latin typeface="Calibri"/>
                <a:cs typeface="Calibri"/>
              </a:rPr>
              <a:t>41%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5" name="object 2"/>
          <p:cNvSpPr txBox="1"/>
          <p:nvPr/>
        </p:nvSpPr>
        <p:spPr>
          <a:xfrm>
            <a:off x="4717396" y="961003"/>
            <a:ext cx="121920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6" name="object 74"/>
          <p:cNvSpPr txBox="1"/>
          <p:nvPr/>
        </p:nvSpPr>
        <p:spPr>
          <a:xfrm>
            <a:off x="701834" y="1367095"/>
            <a:ext cx="2621896" cy="5565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8780" algn="r">
              <a:lnSpc>
                <a:spcPts val="1980"/>
              </a:lnSpc>
              <a:spcBef>
                <a:spcPts val="99"/>
              </a:spcBef>
            </a:pPr>
            <a:r>
              <a:rPr sz="2000" b="1" baseline="2952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b="1" spc="-250" baseline="2952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b="1" spc="-259" baseline="2952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b="1" spc="-275" baseline="2952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b="1" spc="-289" baseline="2952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75" baseline="2952" dirty="0" smtClean="0">
                <a:solidFill>
                  <a:srgbClr val="585858"/>
                </a:solidFill>
                <a:latin typeface="Calibri"/>
                <a:cs typeface="Calibri"/>
              </a:rPr>
              <a:t>k</a:t>
            </a:r>
            <a:r>
              <a:rPr sz="2000" b="1" spc="0" baseline="2952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  <a:p>
            <a:pPr marL="298926" marR="16627" indent="20002" algn="r">
              <a:lnSpc>
                <a:spcPts val="2258"/>
              </a:lnSpc>
              <a:spcBef>
                <a:spcPts val="854"/>
              </a:spcBef>
            </a:pPr>
            <a:r>
              <a:rPr sz="1600" b="1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2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25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0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43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600" b="1" spc="-23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22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5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600" b="1" spc="-1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22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600" b="1" spc="-22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 </a:t>
            </a:r>
            <a:endParaRPr sz="1600" dirty="0">
              <a:latin typeface="Calibri"/>
              <a:cs typeface="Calibri"/>
            </a:endParaRPr>
          </a:p>
          <a:p>
            <a:pPr marL="298926" marR="16627" algn="r">
              <a:lnSpc>
                <a:spcPts val="2258"/>
              </a:lnSpc>
              <a:spcBef>
                <a:spcPts val="955"/>
              </a:spcBef>
            </a:pP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-26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600" b="1" spc="7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600" b="1" spc="-22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600" b="1" spc="61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22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600" b="1" spc="-26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22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5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600" b="1" spc="-26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endParaRPr sz="1600" dirty="0">
              <a:latin typeface="Calibri"/>
              <a:cs typeface="Calibri"/>
            </a:endParaRPr>
          </a:p>
          <a:p>
            <a:pPr marL="298926" marR="16627" algn="r">
              <a:lnSpc>
                <a:spcPts val="2258"/>
              </a:lnSpc>
              <a:spcBef>
                <a:spcPts val="955"/>
              </a:spcBef>
            </a:pP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600" b="1" spc="-22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0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endParaRPr sz="1600" dirty="0">
              <a:latin typeface="Calibri"/>
              <a:cs typeface="Calibri"/>
            </a:endParaRPr>
          </a:p>
          <a:p>
            <a:pPr marL="1584230" marR="19393" indent="-1614551" algn="r">
              <a:lnSpc>
                <a:spcPts val="2258"/>
              </a:lnSpc>
              <a:spcBef>
                <a:spcPts val="955"/>
              </a:spcBef>
            </a:pPr>
            <a:r>
              <a:rPr sz="1600" b="1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22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22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26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25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 o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118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600" b="1" spc="-25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23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endParaRPr sz="1600" dirty="0">
              <a:latin typeface="Calibri"/>
              <a:cs typeface="Calibri"/>
            </a:endParaRPr>
          </a:p>
          <a:p>
            <a:pPr marL="1584230" marR="19393" algn="r">
              <a:lnSpc>
                <a:spcPts val="2258"/>
              </a:lnSpc>
              <a:spcBef>
                <a:spcPts val="955"/>
              </a:spcBef>
            </a:pP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600" b="1" spc="-21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23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29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s </a:t>
            </a:r>
            <a:endParaRPr sz="1600" dirty="0">
              <a:latin typeface="Calibri"/>
              <a:cs typeface="Calibri"/>
            </a:endParaRPr>
          </a:p>
          <a:p>
            <a:pPr marL="1584230" marR="19393" algn="r">
              <a:lnSpc>
                <a:spcPts val="2258"/>
              </a:lnSpc>
              <a:spcBef>
                <a:spcPts val="955"/>
              </a:spcBef>
            </a:pP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25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25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100" dirty="0" smtClean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  <a:p>
            <a:pPr marR="28511" algn="r">
              <a:lnSpc>
                <a:spcPts val="2255"/>
              </a:lnSpc>
              <a:spcBef>
                <a:spcPts val="1068"/>
              </a:spcBef>
            </a:pPr>
            <a:r>
              <a:rPr sz="2000" b="1" baseline="1476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000" b="1" spc="-279" baseline="1476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0" baseline="1476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b="1" spc="-275" baseline="1476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0" baseline="1476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b="1" spc="-219" baseline="1476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0" baseline="1476" dirty="0" smtClean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2000" b="1" spc="-259" baseline="1476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0" baseline="1476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000" b="1" spc="-289" baseline="1476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0" baseline="1476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000" b="1" spc="-309" baseline="1476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50" baseline="1476" dirty="0" smtClean="0">
                <a:solidFill>
                  <a:srgbClr val="585858"/>
                </a:solidFill>
                <a:latin typeface="Calibri"/>
                <a:cs typeface="Calibri"/>
              </a:rPr>
              <a:t>ab</a:t>
            </a:r>
            <a:r>
              <a:rPr sz="2000" b="1" spc="0" baseline="1476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b="1" spc="-309" baseline="1476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79" baseline="1476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b="1" spc="0" baseline="1476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b="1" spc="-309" baseline="1476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0" baseline="1476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R="15573" algn="r">
              <a:lnSpc>
                <a:spcPct val="101725"/>
              </a:lnSpc>
              <a:spcBef>
                <a:spcPts val="843"/>
              </a:spcBef>
            </a:pPr>
            <a:r>
              <a:rPr sz="1600" b="1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600" b="1" spc="-27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21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600" b="1" spc="-25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5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84" dirty="0" smtClean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6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64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endParaRPr sz="1600" dirty="0">
              <a:latin typeface="Calibri"/>
              <a:cs typeface="Calibri"/>
            </a:endParaRPr>
          </a:p>
          <a:p>
            <a:pPr marL="622141" marR="12700" indent="1096327" algn="r">
              <a:lnSpc>
                <a:spcPts val="2258"/>
              </a:lnSpc>
              <a:spcBef>
                <a:spcPts val="954"/>
              </a:spcBef>
            </a:pPr>
            <a:r>
              <a:rPr sz="1600" b="1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25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1600" b="1" spc="-22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y </a:t>
            </a:r>
            <a:endParaRPr sz="1600" dirty="0">
              <a:latin typeface="Calibri"/>
              <a:cs typeface="Calibri"/>
            </a:endParaRPr>
          </a:p>
          <a:p>
            <a:pPr marL="622141" marR="12700" algn="r">
              <a:lnSpc>
                <a:spcPts val="2258"/>
              </a:lnSpc>
              <a:spcBef>
                <a:spcPts val="955"/>
              </a:spcBef>
            </a:pP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21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22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600" b="1" spc="-25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5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25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-26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22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600" b="1" spc="-25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84" dirty="0" smtClean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0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6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600" b="1" spc="-28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0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s </a:t>
            </a:r>
            <a:endParaRPr sz="1600" dirty="0">
              <a:latin typeface="Calibri"/>
              <a:cs typeface="Calibri"/>
            </a:endParaRPr>
          </a:p>
          <a:p>
            <a:pPr marL="622141" marR="12700" algn="r">
              <a:lnSpc>
                <a:spcPts val="2258"/>
              </a:lnSpc>
              <a:spcBef>
                <a:spcPts val="955"/>
              </a:spcBef>
            </a:pP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25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25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R="22065" algn="r">
              <a:lnSpc>
                <a:spcPct val="101725"/>
              </a:lnSpc>
              <a:spcBef>
                <a:spcPts val="955"/>
              </a:spcBef>
            </a:pPr>
            <a:r>
              <a:rPr sz="1600" b="1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22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23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600" b="1" spc="-25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5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600" b="1" spc="-22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600" b="1" spc="-23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64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600" b="1" spc="79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0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6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600" dirty="0">
              <a:latin typeface="Calibri"/>
              <a:cs typeface="Calibri"/>
            </a:endParaRPr>
          </a:p>
          <a:p>
            <a:pPr marR="24980" algn="r">
              <a:lnSpc>
                <a:spcPct val="101725"/>
              </a:lnSpc>
              <a:spcBef>
                <a:spcPts val="954"/>
              </a:spcBef>
            </a:pPr>
            <a:r>
              <a:rPr sz="1600" b="1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22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23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600" b="1" spc="-25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600" b="1" spc="-5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600" b="1" spc="-23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600" b="1" spc="2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600" b="1" spc="-289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22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600" b="1" spc="-27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50" dirty="0" smtClean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600" b="1" spc="64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163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Community Health Assessment 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DISPARITIES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773369" y="1717995"/>
            <a:ext cx="5388850" cy="483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50000"/>
                  </a:schemeClr>
                </a:solidFill>
              </a:rPr>
              <a:t>5.98%- Chisago County Poverty Rate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50000"/>
                  </a:schemeClr>
                </a:solidFill>
              </a:rPr>
              <a:t>13.7%- Pine County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50000"/>
                  </a:schemeClr>
                </a:solidFill>
              </a:rPr>
              <a:t>4.09%- Isanti County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50000"/>
                  </a:schemeClr>
                </a:solidFill>
              </a:rPr>
              <a:t>9.5%- Minnesota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50000"/>
                  </a:schemeClr>
                </a:solidFill>
              </a:rPr>
              <a:t>14%- Nation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50000"/>
                  </a:schemeClr>
                </a:solidFill>
              </a:rPr>
              <a:t> 94% White, 1.93% Hispanic, 1.67% Black, .71% Asian</a:t>
            </a:r>
            <a:endParaRPr lang="en-US" sz="35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764" y="6873280"/>
            <a:ext cx="5549507" cy="1778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2015" y="1589595"/>
            <a:ext cx="5243512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bg2">
                    <a:lumMod val="50000"/>
                  </a:schemeClr>
                </a:solidFill>
              </a:rPr>
              <a:t>Chisago County currently has 1193 adults and 713 children active on SNAP.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bg2">
                    <a:lumMod val="50000"/>
                  </a:schemeClr>
                </a:solidFill>
              </a:rPr>
              <a:t>We </a:t>
            </a:r>
            <a:r>
              <a:rPr lang="en-US" sz="2800" b="0" dirty="0">
                <a:solidFill>
                  <a:schemeClr val="bg2">
                    <a:lumMod val="50000"/>
                  </a:schemeClr>
                </a:solidFill>
              </a:rPr>
              <a:t>are the only county in the surrounding area that has to follow the ABAWD (Able Bodied Adults without </a:t>
            </a:r>
            <a:r>
              <a:rPr lang="en-US" sz="2800" b="0" dirty="0" smtClean="0">
                <a:solidFill>
                  <a:schemeClr val="bg2">
                    <a:lumMod val="50000"/>
                  </a:schemeClr>
                </a:solidFill>
              </a:rPr>
              <a:t>Dependents) </a:t>
            </a:r>
            <a:r>
              <a:rPr lang="en-US" sz="2800" b="0" dirty="0">
                <a:solidFill>
                  <a:schemeClr val="bg2">
                    <a:lumMod val="50000"/>
                  </a:schemeClr>
                </a:solidFill>
              </a:rPr>
              <a:t>policy for SNAP.</a:t>
            </a:r>
            <a:r>
              <a:rPr lang="en-US" sz="2800" b="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bg2">
                    <a:lumMod val="50000"/>
                  </a:schemeClr>
                </a:solidFill>
              </a:rPr>
              <a:t>Data from PIT 1/19 indicates that there are 41 homeless people in Chisago County.  These are people on waiting lists  for housing.  We know there are more people in need than that.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12638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Social Determinant of Health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HOUSING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2033690"/>
            <a:ext cx="10668000" cy="483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Projected highest numeric population growth in Chisago County through 2030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Lack of rental housing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Low vacancy rates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Single-family dominated housing stock/lack of “maintenance-free” housing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Senior housing market strongest for independent and affordable products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6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Social Determinant of Health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TRANSPORTATION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Start your text here.…"/>
          <p:cNvSpPr txBox="1">
            <a:spLocks noGrp="1"/>
          </p:cNvSpPr>
          <p:nvPr>
            <p:ph type="subTitle" sz="half" idx="1"/>
          </p:nvPr>
        </p:nvSpPr>
        <p:spPr>
          <a:xfrm>
            <a:off x="1168400" y="1875718"/>
            <a:ext cx="10668000" cy="518469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83% of North Branch residents commute outside of North Branch for work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99% do not utilize public transportation and commute alone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Individuals are less likely to access needed services with transportation difficulties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Public transportation that is convenient, fast and easy to navigate is associated with increased access to health care services and healthy food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</a:rPr>
              <a:t>LACK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 of transportation for all ages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The East Central Regional Transportation Coordinating Council has data around transportation and plans on continuing conversations with the community to prioritize needs.</a:t>
            </a: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1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r title here"/>
          <p:cNvSpPr txBox="1">
            <a:spLocks noGrp="1"/>
          </p:cNvSpPr>
          <p:nvPr>
            <p:ph type="ctrTitle"/>
          </p:nvPr>
        </p:nvSpPr>
        <p:spPr>
          <a:xfrm>
            <a:off x="1485900" y="397890"/>
            <a:ext cx="10033000" cy="1130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sz="4400" dirty="0" smtClean="0"/>
              <a:t>Social Determinant of Health</a:t>
            </a:r>
            <a:br>
              <a:rPr lang="en-US" sz="4400" dirty="0" smtClean="0"/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HOUSING/TRANSPORTATION</a:t>
            </a:r>
            <a:endParaRPr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Rectangle"/>
          <p:cNvSpPr/>
          <p:nvPr/>
        </p:nvSpPr>
        <p:spPr>
          <a:xfrm>
            <a:off x="-12700" y="9008764"/>
            <a:ext cx="13030200" cy="75601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81360" y="8649692"/>
            <a:ext cx="10248207" cy="20073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75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467794" y="8216901"/>
            <a:ext cx="9537006" cy="28636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499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064" y="6871217"/>
            <a:ext cx="5549507" cy="177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966" y="1761470"/>
            <a:ext cx="4824868" cy="50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55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867</Words>
  <Application>Microsoft Office PowerPoint</Application>
  <PresentationFormat>Custom</PresentationFormat>
  <Paragraphs>233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White</vt:lpstr>
      <vt:lpstr>Community Dialogue 2019</vt:lpstr>
      <vt:lpstr>Community Health Assessment  WHAT IS IT?</vt:lpstr>
      <vt:lpstr>Community Health Assessment  KEY FINDINGS</vt:lpstr>
      <vt:lpstr>Community Health Assessment  KEY FINDINGS</vt:lpstr>
      <vt:lpstr>Community Health Assessment  KEY FINDINGS</vt:lpstr>
      <vt:lpstr>Community Health Assessment  DISPARITIES</vt:lpstr>
      <vt:lpstr>Social Determinant of Health HOUSING</vt:lpstr>
      <vt:lpstr>Social Determinant of Health TRANSPORTATION</vt:lpstr>
      <vt:lpstr>Social Determinant of Health HOUSING/TRANSPORTATION</vt:lpstr>
      <vt:lpstr>Social Determinant of Health EDUCATION, ECONOMIC &amp; EMPLOYMENT  </vt:lpstr>
      <vt:lpstr>Social Determinant of Health EDUCATION, ECONOMIC &amp; EMPLOYMENT  </vt:lpstr>
      <vt:lpstr>Social Determinant of Health EDUCATION, ECONOMIC &amp; EMPLOYMENT  </vt:lpstr>
      <vt:lpstr>Social Determinant of Health EDUCATION, ECONOMIC &amp; EMPLOYMENT  </vt:lpstr>
      <vt:lpstr>Social Determinant of Health FOOD ACCESS</vt:lpstr>
      <vt:lpstr>Social Determinant of Health FORGONE CARE</vt:lpstr>
      <vt:lpstr>Social Determinant of Health OVERALL VULNERABILITY </vt:lpstr>
      <vt:lpstr>Community Health Improvement Plan WHAT IS IT?</vt:lpstr>
      <vt:lpstr>Community Health Improvement Plan PRIORITIES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Lisa M</dc:creator>
  <cp:lastModifiedBy>Lisa M</cp:lastModifiedBy>
  <cp:revision>83</cp:revision>
  <cp:lastPrinted>2019-01-30T20:16:52Z</cp:lastPrinted>
  <dcterms:modified xsi:type="dcterms:W3CDTF">2019-02-01T19:15:38Z</dcterms:modified>
</cp:coreProperties>
</file>